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5.jpg" ContentType="image/jpg"/>
  <Override PartName="/ppt/theme/theme2.xml" ContentType="application/vnd.openxmlformats-officedocument.theme+xml"/>
  <Override PartName="/ppt/theme/theme3.xml" ContentType="application/vnd.openxmlformats-officedocument.theme+xml"/>
  <Override PartName="/ppt/media/image12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3" r:id="rId2"/>
    <p:sldId id="265" r:id="rId3"/>
    <p:sldId id="290" r:id="rId4"/>
    <p:sldId id="289" r:id="rId5"/>
    <p:sldId id="291" r:id="rId6"/>
    <p:sldId id="292" r:id="rId7"/>
    <p:sldId id="2778" r:id="rId8"/>
    <p:sldId id="303" r:id="rId9"/>
    <p:sldId id="296" r:id="rId10"/>
    <p:sldId id="309" r:id="rId11"/>
    <p:sldId id="294" r:id="rId12"/>
    <p:sldId id="324" r:id="rId13"/>
    <p:sldId id="307" r:id="rId14"/>
    <p:sldId id="316" r:id="rId15"/>
    <p:sldId id="299" r:id="rId16"/>
    <p:sldId id="300" r:id="rId17"/>
    <p:sldId id="286" r:id="rId18"/>
    <p:sldId id="304" r:id="rId19"/>
    <p:sldId id="305" r:id="rId20"/>
    <p:sldId id="311" r:id="rId21"/>
    <p:sldId id="2775" r:id="rId22"/>
    <p:sldId id="313" r:id="rId23"/>
    <p:sldId id="314" r:id="rId24"/>
    <p:sldId id="315" r:id="rId25"/>
    <p:sldId id="306" r:id="rId26"/>
    <p:sldId id="287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2B5020-6E1D-461E-A4C3-E820779689B6}">
          <p14:sldIdLst>
            <p14:sldId id="263"/>
            <p14:sldId id="265"/>
            <p14:sldId id="290"/>
            <p14:sldId id="289"/>
            <p14:sldId id="291"/>
            <p14:sldId id="292"/>
            <p14:sldId id="2778"/>
            <p14:sldId id="303"/>
            <p14:sldId id="296"/>
            <p14:sldId id="309"/>
            <p14:sldId id="294"/>
            <p14:sldId id="324"/>
            <p14:sldId id="307"/>
            <p14:sldId id="316"/>
            <p14:sldId id="299"/>
            <p14:sldId id="300"/>
            <p14:sldId id="286"/>
            <p14:sldId id="304"/>
            <p14:sldId id="305"/>
            <p14:sldId id="311"/>
            <p14:sldId id="2775"/>
            <p14:sldId id="313"/>
            <p14:sldId id="314"/>
            <p14:sldId id="315"/>
            <p14:sldId id="30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CEF"/>
    <a:srgbClr val="D3EBF9"/>
    <a:srgbClr val="D4E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3817" autoAdjust="0"/>
  </p:normalViewPr>
  <p:slideViewPr>
    <p:cSldViewPr snapToGrid="0">
      <p:cViewPr varScale="1">
        <p:scale>
          <a:sx n="108" d="100"/>
          <a:sy n="108" d="100"/>
        </p:scale>
        <p:origin x="426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 snapToGrid="0">
      <p:cViewPr varScale="1">
        <p:scale>
          <a:sx n="64" d="100"/>
          <a:sy n="64" d="100"/>
        </p:scale>
        <p:origin x="40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B6E438-3791-4554-9450-91304B3C84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3B772-6B86-47BA-8034-AC2901965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9FF55-3B75-4CCD-9E35-758F2360AB76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8A340-9CAB-42FE-B353-330A0E0CAA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51230-870A-49C1-A80F-9F27741E5A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6D07A-A2C3-45C5-9A5D-D5B6CC26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1F357-E522-4A47-907F-7D72C10B6B80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003B-9C5A-4AB3-8F8B-E7F102875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003B-9C5A-4AB3-8F8B-E7F102875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7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4003B-9C5A-4AB3-8F8B-E7F102875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35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003B-9C5A-4AB3-8F8B-E7F1028756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9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003B-9C5A-4AB3-8F8B-E7F1028756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7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003B-9C5A-4AB3-8F8B-E7F1028756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4003B-9C5A-4AB3-8F8B-E7F102875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4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003B-9C5A-4AB3-8F8B-E7F1028756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55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003B-9C5A-4AB3-8F8B-E7F1028756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8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003B-9C5A-4AB3-8F8B-E7F1028756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86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5F9DFE-E1F4-4E58-AD5F-16E826D7D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8"/>
            <a:ext cx="12192000" cy="503843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3605271-A2A1-415A-943C-738C69E897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73391" y="666421"/>
            <a:ext cx="2275119" cy="2591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5402213"/>
            <a:ext cx="108813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50"/>
              </a:spcBef>
              <a:defRPr sz="3200" b="1" kern="120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5963568"/>
            <a:ext cx="108813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50" b="0" kern="1200" spc="-5" dirty="0">
                <a:solidFill>
                  <a:srgbClr val="0078B3"/>
                </a:solidFill>
                <a:latin typeface="Arial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3A89232-91FE-448E-9553-302AC0CBB99C}"/>
              </a:ext>
            </a:extLst>
          </p:cNvPr>
          <p:cNvSpPr/>
          <p:nvPr userDrawn="1"/>
        </p:nvSpPr>
        <p:spPr>
          <a:xfrm>
            <a:off x="0" y="0"/>
            <a:ext cx="109855" cy="3429000"/>
          </a:xfrm>
          <a:custGeom>
            <a:avLst/>
            <a:gdLst/>
            <a:ahLst/>
            <a:cxnLst/>
            <a:rect l="l" t="t" r="r" b="b"/>
            <a:pathLst>
              <a:path w="109855" h="3429000">
                <a:moveTo>
                  <a:pt x="0" y="3429000"/>
                </a:moveTo>
                <a:lnTo>
                  <a:pt x="109728" y="3429000"/>
                </a:lnTo>
                <a:lnTo>
                  <a:pt x="109728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4859A2FC-07BD-4CE8-8A06-3B187C1B8EB9}"/>
              </a:ext>
            </a:extLst>
          </p:cNvPr>
          <p:cNvSpPr/>
          <p:nvPr userDrawn="1"/>
        </p:nvSpPr>
        <p:spPr>
          <a:xfrm>
            <a:off x="0" y="3429000"/>
            <a:ext cx="109855" cy="3429000"/>
          </a:xfrm>
          <a:custGeom>
            <a:avLst/>
            <a:gdLst/>
            <a:ahLst/>
            <a:cxnLst/>
            <a:rect l="l" t="t" r="r" b="b"/>
            <a:pathLst>
              <a:path w="109855" h="3429000">
                <a:moveTo>
                  <a:pt x="0" y="3429000"/>
                </a:moveTo>
                <a:lnTo>
                  <a:pt x="109728" y="3429000"/>
                </a:lnTo>
                <a:lnTo>
                  <a:pt x="109728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7E0023-D82D-41C2-97B6-9C37DB218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" y="0"/>
            <a:ext cx="12193726" cy="503834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3605271-A2A1-415A-943C-738C69E897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73391" y="666421"/>
            <a:ext cx="2275119" cy="2591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5402213"/>
            <a:ext cx="108813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1050"/>
              </a:spcBef>
              <a:defRPr sz="3200" b="1" kern="120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5963568"/>
            <a:ext cx="108813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050" b="0" kern="1200" spc="-5" dirty="0">
                <a:solidFill>
                  <a:srgbClr val="0078B3"/>
                </a:solidFill>
                <a:latin typeface="Arial"/>
                <a:ea typeface="+mn-ea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3A89232-91FE-448E-9553-302AC0CBB99C}"/>
              </a:ext>
            </a:extLst>
          </p:cNvPr>
          <p:cNvSpPr/>
          <p:nvPr userDrawn="1"/>
        </p:nvSpPr>
        <p:spPr>
          <a:xfrm>
            <a:off x="0" y="0"/>
            <a:ext cx="109855" cy="3429000"/>
          </a:xfrm>
          <a:custGeom>
            <a:avLst/>
            <a:gdLst/>
            <a:ahLst/>
            <a:cxnLst/>
            <a:rect l="l" t="t" r="r" b="b"/>
            <a:pathLst>
              <a:path w="109855" h="3429000">
                <a:moveTo>
                  <a:pt x="0" y="3429000"/>
                </a:moveTo>
                <a:lnTo>
                  <a:pt x="109728" y="3429000"/>
                </a:lnTo>
                <a:lnTo>
                  <a:pt x="109728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4859A2FC-07BD-4CE8-8A06-3B187C1B8EB9}"/>
              </a:ext>
            </a:extLst>
          </p:cNvPr>
          <p:cNvSpPr/>
          <p:nvPr userDrawn="1"/>
        </p:nvSpPr>
        <p:spPr>
          <a:xfrm>
            <a:off x="0" y="3429000"/>
            <a:ext cx="109855" cy="3429000"/>
          </a:xfrm>
          <a:custGeom>
            <a:avLst/>
            <a:gdLst/>
            <a:ahLst/>
            <a:cxnLst/>
            <a:rect l="l" t="t" r="r" b="b"/>
            <a:pathLst>
              <a:path w="109855" h="3429000">
                <a:moveTo>
                  <a:pt x="0" y="3429000"/>
                </a:moveTo>
                <a:lnTo>
                  <a:pt x="109728" y="3429000"/>
                </a:lnTo>
                <a:lnTo>
                  <a:pt x="109728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641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10ECAC03-79EE-4024-81CA-6A87E5E0B992}"/>
              </a:ext>
            </a:extLst>
          </p:cNvPr>
          <p:cNvSpPr/>
          <p:nvPr userDrawn="1"/>
        </p:nvSpPr>
        <p:spPr>
          <a:xfrm>
            <a:off x="0" y="0"/>
            <a:ext cx="12191695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FB5C753-763C-472C-9A46-2408E1B13285}"/>
              </a:ext>
            </a:extLst>
          </p:cNvPr>
          <p:cNvSpPr/>
          <p:nvPr userDrawn="1"/>
        </p:nvSpPr>
        <p:spPr>
          <a:xfrm>
            <a:off x="0" y="2130551"/>
            <a:ext cx="5767070" cy="1335405"/>
          </a:xfrm>
          <a:custGeom>
            <a:avLst/>
            <a:gdLst/>
            <a:ahLst/>
            <a:cxnLst/>
            <a:rect l="l" t="t" r="r" b="b"/>
            <a:pathLst>
              <a:path w="5767070" h="1335404">
                <a:moveTo>
                  <a:pt x="0" y="1335024"/>
                </a:moveTo>
                <a:lnTo>
                  <a:pt x="5766663" y="1335024"/>
                </a:lnTo>
                <a:lnTo>
                  <a:pt x="5766663" y="0"/>
                </a:lnTo>
                <a:lnTo>
                  <a:pt x="0" y="0"/>
                </a:lnTo>
                <a:lnTo>
                  <a:pt x="0" y="1335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9947-B2CF-4C7A-9CC7-5734B321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372360"/>
            <a:ext cx="5118100" cy="815340"/>
          </a:xfrm>
        </p:spPr>
        <p:txBody>
          <a:bodyPr/>
          <a:lstStyle>
            <a:lvl1pPr>
              <a:defRPr sz="31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630E7E9-0498-41FA-ACB8-F0ECEB3E1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CA8C8-BD88-478F-9615-3BB2236E1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"/>
            <a:ext cx="12192000" cy="685594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9FB5C753-763C-472C-9A46-2408E1B13285}"/>
              </a:ext>
            </a:extLst>
          </p:cNvPr>
          <p:cNvSpPr/>
          <p:nvPr userDrawn="1"/>
        </p:nvSpPr>
        <p:spPr>
          <a:xfrm>
            <a:off x="0" y="2130551"/>
            <a:ext cx="6248400" cy="1923289"/>
          </a:xfrm>
          <a:custGeom>
            <a:avLst/>
            <a:gdLst/>
            <a:ahLst/>
            <a:cxnLst/>
            <a:rect l="l" t="t" r="r" b="b"/>
            <a:pathLst>
              <a:path w="5767070" h="1335404">
                <a:moveTo>
                  <a:pt x="0" y="1335024"/>
                </a:moveTo>
                <a:lnTo>
                  <a:pt x="5766663" y="1335024"/>
                </a:lnTo>
                <a:lnTo>
                  <a:pt x="5766663" y="0"/>
                </a:lnTo>
                <a:lnTo>
                  <a:pt x="0" y="0"/>
                </a:lnTo>
                <a:lnTo>
                  <a:pt x="0" y="1335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9947-B2CF-4C7A-9CC7-5734B321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372360"/>
            <a:ext cx="5118100" cy="815340"/>
          </a:xfrm>
        </p:spPr>
        <p:txBody>
          <a:bodyPr/>
          <a:lstStyle>
            <a:lvl1pPr>
              <a:defRPr sz="31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630E7E9-0498-41FA-ACB8-F0ECEB3E1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8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CA8C8-BD88-478F-9615-3BB2236E16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"/>
            <a:ext cx="12192000" cy="6853961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9FB5C753-763C-472C-9A46-2408E1B13285}"/>
              </a:ext>
            </a:extLst>
          </p:cNvPr>
          <p:cNvSpPr/>
          <p:nvPr userDrawn="1"/>
        </p:nvSpPr>
        <p:spPr>
          <a:xfrm>
            <a:off x="0" y="2130551"/>
            <a:ext cx="6248400" cy="1923289"/>
          </a:xfrm>
          <a:custGeom>
            <a:avLst/>
            <a:gdLst/>
            <a:ahLst/>
            <a:cxnLst/>
            <a:rect l="l" t="t" r="r" b="b"/>
            <a:pathLst>
              <a:path w="5767070" h="1335404">
                <a:moveTo>
                  <a:pt x="0" y="1335024"/>
                </a:moveTo>
                <a:lnTo>
                  <a:pt x="5766663" y="1335024"/>
                </a:lnTo>
                <a:lnTo>
                  <a:pt x="5766663" y="0"/>
                </a:lnTo>
                <a:lnTo>
                  <a:pt x="0" y="0"/>
                </a:lnTo>
                <a:lnTo>
                  <a:pt x="0" y="1335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9947-B2CF-4C7A-9CC7-5734B321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2372360"/>
            <a:ext cx="5118100" cy="815340"/>
          </a:xfrm>
        </p:spPr>
        <p:txBody>
          <a:bodyPr/>
          <a:lstStyle>
            <a:lvl1pPr>
              <a:defRPr sz="31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630E7E9-0498-41FA-ACB8-F0ECEB3E18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4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5EE01E-B8F8-4F46-9184-F560A15FF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645920"/>
            <a:ext cx="10528300" cy="4297680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F6894A-7532-45E6-9213-3EE7C25E29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060EAA-EA09-4CE6-BCCD-FD906D4C2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C93D88-54FE-4775-8918-4D929AE2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0" y="0"/>
            <a:ext cx="109855" cy="3429000"/>
          </a:xfrm>
          <a:custGeom>
            <a:avLst/>
            <a:gdLst/>
            <a:ahLst/>
            <a:cxnLst/>
            <a:rect l="l" t="t" r="r" b="b"/>
            <a:pathLst>
              <a:path w="109855" h="3429000">
                <a:moveTo>
                  <a:pt x="0" y="3429000"/>
                </a:moveTo>
                <a:lnTo>
                  <a:pt x="109728" y="3429000"/>
                </a:lnTo>
                <a:lnTo>
                  <a:pt x="109728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8FC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429000"/>
            <a:ext cx="109855" cy="3429000"/>
          </a:xfrm>
          <a:custGeom>
            <a:avLst/>
            <a:gdLst/>
            <a:ahLst/>
            <a:cxnLst/>
            <a:rect l="l" t="t" r="r" b="b"/>
            <a:pathLst>
              <a:path w="109855" h="3429000">
                <a:moveTo>
                  <a:pt x="0" y="3429000"/>
                </a:moveTo>
                <a:lnTo>
                  <a:pt x="109728" y="3429000"/>
                </a:lnTo>
                <a:lnTo>
                  <a:pt x="109728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003B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88E05E-E0FE-4CC9-B99D-D99E32227D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8" y="274320"/>
            <a:ext cx="2743200" cy="182880"/>
          </a:xfrm>
        </p:spPr>
        <p:txBody>
          <a:bodyPr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buNone/>
              <a:defRPr lang="en-US" sz="90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0688E23-181C-4E26-BFB7-FDCB6D1F2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FC43B59-711F-4416-B500-DE70A23BA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48B3-EAAC-4206-9689-1EF5237A1F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5E0020C8-29A3-4216-AB4B-72962E098361}"/>
              </a:ext>
            </a:extLst>
          </p:cNvPr>
          <p:cNvSpPr/>
          <p:nvPr userDrawn="1"/>
        </p:nvSpPr>
        <p:spPr>
          <a:xfrm>
            <a:off x="0" y="0"/>
            <a:ext cx="109855" cy="3429000"/>
          </a:xfrm>
          <a:custGeom>
            <a:avLst/>
            <a:gdLst/>
            <a:ahLst/>
            <a:cxnLst/>
            <a:rect l="l" t="t" r="r" b="b"/>
            <a:pathLst>
              <a:path w="109855" h="3429000">
                <a:moveTo>
                  <a:pt x="0" y="3429000"/>
                </a:moveTo>
                <a:lnTo>
                  <a:pt x="109728" y="3429000"/>
                </a:lnTo>
                <a:lnTo>
                  <a:pt x="109728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F35BDD5-95EE-48BA-9709-7271D9A21801}"/>
              </a:ext>
            </a:extLst>
          </p:cNvPr>
          <p:cNvSpPr/>
          <p:nvPr userDrawn="1"/>
        </p:nvSpPr>
        <p:spPr>
          <a:xfrm>
            <a:off x="0" y="3429000"/>
            <a:ext cx="109855" cy="3429000"/>
          </a:xfrm>
          <a:custGeom>
            <a:avLst/>
            <a:gdLst/>
            <a:ahLst/>
            <a:cxnLst/>
            <a:rect l="l" t="t" r="r" b="b"/>
            <a:pathLst>
              <a:path w="109855" h="3429000">
                <a:moveTo>
                  <a:pt x="0" y="3429000"/>
                </a:moveTo>
                <a:lnTo>
                  <a:pt x="109728" y="3429000"/>
                </a:lnTo>
                <a:lnTo>
                  <a:pt x="109728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20169F2-0ED7-4C43-AB49-817E827BF21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F624858-8AED-4BA1-8AE3-B314DCB57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22960"/>
            <a:ext cx="10515600" cy="42062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C7300C-1C04-43C4-B5EF-997B8150E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645920"/>
            <a:ext cx="10515600" cy="42976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B811BE-618F-4E10-9FBC-F0219DEFB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048" y="6483190"/>
            <a:ext cx="27432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2723C7C7-B0FF-451D-99FE-9EA893039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6" r:id="rId3"/>
    <p:sldLayoutId id="2147483667" r:id="rId4"/>
    <p:sldLayoutId id="2147483669" r:id="rId5"/>
    <p:sldLayoutId id="2147483662" r:id="rId6"/>
    <p:sldLayoutId id="2147483663" r:id="rId7"/>
    <p:sldLayoutId id="2147483664" r:id="rId8"/>
    <p:sldLayoutId id="2147483665" r:id="rId9"/>
  </p:sldLayoutIdLst>
  <p:hf hdr="0" ftr="0" dt="0"/>
  <p:txStyles>
    <p:titleStyle>
      <a:lvl1pPr>
        <a:defRPr sz="3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7800" indent="-177800">
        <a:spcAft>
          <a:spcPts val="1200"/>
        </a:spcAft>
        <a:buFont typeface="Arial" panose="020B0604020202020204" pitchFamily="34" charset="0"/>
        <a:buChar char="•"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177800">
        <a:spcAft>
          <a:spcPts val="120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1092200" indent="-177800">
        <a:spcAft>
          <a:spcPts val="120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549400" indent="-177800">
        <a:spcAft>
          <a:spcPts val="120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06600" indent="-177800">
        <a:spcAft>
          <a:spcPts val="120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3.sv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3.sv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svg"/><Relationship Id="rId7" Type="http://schemas.openxmlformats.org/officeDocument/2006/relationships/image" Target="../media/image11.svg"/><Relationship Id="rId12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15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.svg"/><Relationship Id="rId7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15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2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7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michelle.stoll@kp.org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hyperlink" Target="copera.org" TargetMode="External"/><Relationship Id="rId5" Type="http://schemas.openxmlformats.org/officeDocument/2006/relationships/hyperlink" Target="my.kp.org/copera" TargetMode="External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FCC7-4452-4E5E-83E6-19ACDD7718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Welcome to Kaiser Permanente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7ABC6-BAD9-44DB-92FC-9AC4F293D55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5963568"/>
            <a:ext cx="10881360" cy="784830"/>
          </a:xfrm>
        </p:spPr>
        <p:txBody>
          <a:bodyPr/>
          <a:lstStyle/>
          <a:p>
            <a:pPr algn="ctr"/>
            <a:r>
              <a:rPr lang="en-US" dirty="0"/>
              <a:t>Introduction to Medicare and the Kaiser Permanente Medicare health plans</a:t>
            </a:r>
          </a:p>
          <a:p>
            <a:pPr algn="ctr"/>
            <a:r>
              <a:rPr lang="en-US" dirty="0"/>
              <a:t>Michelle Stoll | Group Retiree Consultant</a:t>
            </a:r>
          </a:p>
        </p:txBody>
      </p:sp>
    </p:spTree>
    <p:extLst>
      <p:ext uri="{BB962C8B-B14F-4D97-AF65-F5344CB8AC3E}">
        <p14:creationId xmlns:p14="http://schemas.microsoft.com/office/powerpoint/2010/main" val="8613973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666968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C</a:t>
            </a:r>
            <a:r>
              <a:rPr sz="2600" dirty="0"/>
              <a:t>: </a:t>
            </a:r>
            <a:r>
              <a:rPr lang="en-US" sz="2600" spc="-5" dirty="0"/>
              <a:t>Medicare Advantage</a:t>
            </a:r>
            <a:endParaRPr sz="2600" dirty="0"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sp>
        <p:nvSpPr>
          <p:cNvPr id="39" name="object 14">
            <a:extLst>
              <a:ext uri="{FF2B5EF4-FFF2-40B4-BE49-F238E27FC236}">
                <a16:creationId xmlns:a16="http://schemas.microsoft.com/office/drawing/2014/main" id="{3FC1904F-7C14-4D0C-B720-2D2C7936CF3D}"/>
              </a:ext>
            </a:extLst>
          </p:cNvPr>
          <p:cNvSpPr/>
          <p:nvPr/>
        </p:nvSpPr>
        <p:spPr>
          <a:xfrm>
            <a:off x="1186472" y="2066427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6725D49-1777-4723-8032-0D1AE9D4A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34168" y="2214123"/>
            <a:ext cx="527569" cy="527569"/>
          </a:xfrm>
          <a:prstGeom prst="rect">
            <a:avLst/>
          </a:prstGeom>
        </p:spPr>
      </p:pic>
      <p:sp>
        <p:nvSpPr>
          <p:cNvPr id="27" name="object 9">
            <a:extLst>
              <a:ext uri="{FF2B5EF4-FFF2-40B4-BE49-F238E27FC236}">
                <a16:creationId xmlns:a16="http://schemas.microsoft.com/office/drawing/2014/main" id="{F808B4C5-6216-4C1B-A9B1-F69A6E9E614C}"/>
              </a:ext>
            </a:extLst>
          </p:cNvPr>
          <p:cNvSpPr/>
          <p:nvPr/>
        </p:nvSpPr>
        <p:spPr>
          <a:xfrm>
            <a:off x="623303" y="4370476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10" y="0"/>
                </a:moveTo>
                <a:lnTo>
                  <a:pt x="925967" y="1192"/>
                </a:lnTo>
                <a:lnTo>
                  <a:pt x="877942" y="4733"/>
                </a:lnTo>
                <a:lnTo>
                  <a:pt x="830589" y="10567"/>
                </a:lnTo>
                <a:lnTo>
                  <a:pt x="783966" y="18637"/>
                </a:lnTo>
                <a:lnTo>
                  <a:pt x="738127" y="28888"/>
                </a:lnTo>
                <a:lnTo>
                  <a:pt x="693129" y="41264"/>
                </a:lnTo>
                <a:lnTo>
                  <a:pt x="649028" y="55708"/>
                </a:lnTo>
                <a:lnTo>
                  <a:pt x="605879" y="72167"/>
                </a:lnTo>
                <a:lnTo>
                  <a:pt x="563738" y="90582"/>
                </a:lnTo>
                <a:lnTo>
                  <a:pt x="522662" y="110900"/>
                </a:lnTo>
                <a:lnTo>
                  <a:pt x="482705" y="133063"/>
                </a:lnTo>
                <a:lnTo>
                  <a:pt x="443924" y="157016"/>
                </a:lnTo>
                <a:lnTo>
                  <a:pt x="406374" y="182703"/>
                </a:lnTo>
                <a:lnTo>
                  <a:pt x="370112" y="210068"/>
                </a:lnTo>
                <a:lnTo>
                  <a:pt x="335193" y="239056"/>
                </a:lnTo>
                <a:lnTo>
                  <a:pt x="301674" y="269610"/>
                </a:lnTo>
                <a:lnTo>
                  <a:pt x="269609" y="301675"/>
                </a:lnTo>
                <a:lnTo>
                  <a:pt x="239055" y="335195"/>
                </a:lnTo>
                <a:lnTo>
                  <a:pt x="210067" y="370115"/>
                </a:lnTo>
                <a:lnTo>
                  <a:pt x="182702" y="406377"/>
                </a:lnTo>
                <a:lnTo>
                  <a:pt x="157015" y="443927"/>
                </a:lnTo>
                <a:lnTo>
                  <a:pt x="133062" y="482709"/>
                </a:lnTo>
                <a:lnTo>
                  <a:pt x="110899" y="522666"/>
                </a:lnTo>
                <a:lnTo>
                  <a:pt x="90582" y="563743"/>
                </a:lnTo>
                <a:lnTo>
                  <a:pt x="72166" y="605885"/>
                </a:lnTo>
                <a:lnTo>
                  <a:pt x="55708" y="649034"/>
                </a:lnTo>
                <a:lnTo>
                  <a:pt x="41263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7"/>
                </a:lnTo>
                <a:lnTo>
                  <a:pt x="28888" y="1211106"/>
                </a:lnTo>
                <a:lnTo>
                  <a:pt x="41263" y="1256104"/>
                </a:lnTo>
                <a:lnTo>
                  <a:pt x="55708" y="1300205"/>
                </a:lnTo>
                <a:lnTo>
                  <a:pt x="72166" y="1343354"/>
                </a:lnTo>
                <a:lnTo>
                  <a:pt x="90582" y="1385495"/>
                </a:lnTo>
                <a:lnTo>
                  <a:pt x="110899" y="1426571"/>
                </a:lnTo>
                <a:lnTo>
                  <a:pt x="133062" y="1466528"/>
                </a:lnTo>
                <a:lnTo>
                  <a:pt x="157015" y="1505309"/>
                </a:lnTo>
                <a:lnTo>
                  <a:pt x="182702" y="1542859"/>
                </a:lnTo>
                <a:lnTo>
                  <a:pt x="210067" y="1579121"/>
                </a:lnTo>
                <a:lnTo>
                  <a:pt x="239055" y="1614040"/>
                </a:lnTo>
                <a:lnTo>
                  <a:pt x="269609" y="1647559"/>
                </a:lnTo>
                <a:lnTo>
                  <a:pt x="301674" y="1679624"/>
                </a:lnTo>
                <a:lnTo>
                  <a:pt x="335193" y="1710179"/>
                </a:lnTo>
                <a:lnTo>
                  <a:pt x="370112" y="1739166"/>
                </a:lnTo>
                <a:lnTo>
                  <a:pt x="406374" y="1766531"/>
                </a:lnTo>
                <a:lnTo>
                  <a:pt x="443924" y="1792218"/>
                </a:lnTo>
                <a:lnTo>
                  <a:pt x="482705" y="1816171"/>
                </a:lnTo>
                <a:lnTo>
                  <a:pt x="522662" y="1838334"/>
                </a:lnTo>
                <a:lnTo>
                  <a:pt x="563738" y="1858651"/>
                </a:lnTo>
                <a:lnTo>
                  <a:pt x="605879" y="1877067"/>
                </a:lnTo>
                <a:lnTo>
                  <a:pt x="649028" y="1893525"/>
                </a:lnTo>
                <a:lnTo>
                  <a:pt x="693129" y="1907970"/>
                </a:lnTo>
                <a:lnTo>
                  <a:pt x="738127" y="1920345"/>
                </a:lnTo>
                <a:lnTo>
                  <a:pt x="783966" y="1930596"/>
                </a:lnTo>
                <a:lnTo>
                  <a:pt x="830589" y="1938666"/>
                </a:lnTo>
                <a:lnTo>
                  <a:pt x="877942" y="1944500"/>
                </a:lnTo>
                <a:lnTo>
                  <a:pt x="925967" y="1948041"/>
                </a:lnTo>
                <a:lnTo>
                  <a:pt x="974610" y="1949234"/>
                </a:lnTo>
                <a:lnTo>
                  <a:pt x="1023253" y="1948041"/>
                </a:lnTo>
                <a:lnTo>
                  <a:pt x="1071279" y="1944500"/>
                </a:lnTo>
                <a:lnTo>
                  <a:pt x="1118631" y="1938666"/>
                </a:lnTo>
                <a:lnTo>
                  <a:pt x="1165255" y="1930596"/>
                </a:lnTo>
                <a:lnTo>
                  <a:pt x="1211093" y="1920345"/>
                </a:lnTo>
                <a:lnTo>
                  <a:pt x="1256091" y="1907970"/>
                </a:lnTo>
                <a:lnTo>
                  <a:pt x="1300192" y="1893525"/>
                </a:lnTo>
                <a:lnTo>
                  <a:pt x="1343341" y="1877067"/>
                </a:lnTo>
                <a:lnTo>
                  <a:pt x="1385482" y="1858651"/>
                </a:lnTo>
                <a:lnTo>
                  <a:pt x="1426559" y="1838334"/>
                </a:lnTo>
                <a:lnTo>
                  <a:pt x="1466516" y="1816171"/>
                </a:lnTo>
                <a:lnTo>
                  <a:pt x="1505297" y="1792218"/>
                </a:lnTo>
                <a:lnTo>
                  <a:pt x="1542846" y="1766531"/>
                </a:lnTo>
                <a:lnTo>
                  <a:pt x="1579108" y="1739166"/>
                </a:lnTo>
                <a:lnTo>
                  <a:pt x="1614027" y="1710179"/>
                </a:lnTo>
                <a:lnTo>
                  <a:pt x="1647547" y="1679624"/>
                </a:lnTo>
                <a:lnTo>
                  <a:pt x="1679612" y="1647559"/>
                </a:lnTo>
                <a:lnTo>
                  <a:pt x="1710166" y="1614040"/>
                </a:lnTo>
                <a:lnTo>
                  <a:pt x="1739153" y="1579121"/>
                </a:lnTo>
                <a:lnTo>
                  <a:pt x="1766519" y="1542859"/>
                </a:lnTo>
                <a:lnTo>
                  <a:pt x="1792205" y="1505309"/>
                </a:lnTo>
                <a:lnTo>
                  <a:pt x="1816158" y="1466528"/>
                </a:lnTo>
                <a:lnTo>
                  <a:pt x="1838321" y="1426571"/>
                </a:lnTo>
                <a:lnTo>
                  <a:pt x="1858638" y="1385495"/>
                </a:lnTo>
                <a:lnTo>
                  <a:pt x="1877054" y="1343354"/>
                </a:lnTo>
                <a:lnTo>
                  <a:pt x="1893512" y="1300205"/>
                </a:lnTo>
                <a:lnTo>
                  <a:pt x="1907957" y="1256104"/>
                </a:lnTo>
                <a:lnTo>
                  <a:pt x="1920333" y="1211106"/>
                </a:lnTo>
                <a:lnTo>
                  <a:pt x="1930584" y="1165267"/>
                </a:lnTo>
                <a:lnTo>
                  <a:pt x="1938654" y="1118644"/>
                </a:lnTo>
                <a:lnTo>
                  <a:pt x="1944487" y="1071292"/>
                </a:lnTo>
                <a:lnTo>
                  <a:pt x="1948028" y="1023266"/>
                </a:lnTo>
                <a:lnTo>
                  <a:pt x="1949221" y="974623"/>
                </a:lnTo>
                <a:lnTo>
                  <a:pt x="1948028" y="925979"/>
                </a:lnTo>
                <a:lnTo>
                  <a:pt x="1944487" y="877952"/>
                </a:lnTo>
                <a:lnTo>
                  <a:pt x="1938654" y="830599"/>
                </a:lnTo>
                <a:lnTo>
                  <a:pt x="1930584" y="783974"/>
                </a:lnTo>
                <a:lnTo>
                  <a:pt x="1920333" y="738135"/>
                </a:lnTo>
                <a:lnTo>
                  <a:pt x="1907957" y="693136"/>
                </a:lnTo>
                <a:lnTo>
                  <a:pt x="1893512" y="649034"/>
                </a:lnTo>
                <a:lnTo>
                  <a:pt x="1877054" y="605885"/>
                </a:lnTo>
                <a:lnTo>
                  <a:pt x="1858638" y="563743"/>
                </a:lnTo>
                <a:lnTo>
                  <a:pt x="1838321" y="522666"/>
                </a:lnTo>
                <a:lnTo>
                  <a:pt x="1816158" y="482709"/>
                </a:lnTo>
                <a:lnTo>
                  <a:pt x="1792205" y="443927"/>
                </a:lnTo>
                <a:lnTo>
                  <a:pt x="1766519" y="406377"/>
                </a:lnTo>
                <a:lnTo>
                  <a:pt x="1739153" y="370115"/>
                </a:lnTo>
                <a:lnTo>
                  <a:pt x="1710166" y="335195"/>
                </a:lnTo>
                <a:lnTo>
                  <a:pt x="1679612" y="301675"/>
                </a:lnTo>
                <a:lnTo>
                  <a:pt x="1647547" y="269610"/>
                </a:lnTo>
                <a:lnTo>
                  <a:pt x="1614027" y="239056"/>
                </a:lnTo>
                <a:lnTo>
                  <a:pt x="1579108" y="210068"/>
                </a:lnTo>
                <a:lnTo>
                  <a:pt x="1542846" y="182703"/>
                </a:lnTo>
                <a:lnTo>
                  <a:pt x="1505297" y="157016"/>
                </a:lnTo>
                <a:lnTo>
                  <a:pt x="1466516" y="133063"/>
                </a:lnTo>
                <a:lnTo>
                  <a:pt x="1426559" y="110900"/>
                </a:lnTo>
                <a:lnTo>
                  <a:pt x="1385482" y="90582"/>
                </a:lnTo>
                <a:lnTo>
                  <a:pt x="1343341" y="72167"/>
                </a:lnTo>
                <a:lnTo>
                  <a:pt x="1300192" y="55708"/>
                </a:lnTo>
                <a:lnTo>
                  <a:pt x="1256091" y="41264"/>
                </a:lnTo>
                <a:lnTo>
                  <a:pt x="1211093" y="28888"/>
                </a:lnTo>
                <a:lnTo>
                  <a:pt x="1165255" y="18637"/>
                </a:lnTo>
                <a:lnTo>
                  <a:pt x="1118631" y="10567"/>
                </a:lnTo>
                <a:lnTo>
                  <a:pt x="1071279" y="4733"/>
                </a:lnTo>
                <a:lnTo>
                  <a:pt x="1023253" y="1192"/>
                </a:lnTo>
                <a:lnTo>
                  <a:pt x="974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8">
            <a:extLst>
              <a:ext uri="{FF2B5EF4-FFF2-40B4-BE49-F238E27FC236}">
                <a16:creationId xmlns:a16="http://schemas.microsoft.com/office/drawing/2014/main" id="{AF35C6D2-C9EC-48EC-BDB9-A3F297B63A84}"/>
              </a:ext>
            </a:extLst>
          </p:cNvPr>
          <p:cNvSpPr/>
          <p:nvPr/>
        </p:nvSpPr>
        <p:spPr>
          <a:xfrm>
            <a:off x="1186472" y="321845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FD3F52A-C0AE-4A07-84C0-91E1A2E13E27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3366743"/>
            <a:ext cx="214886" cy="526378"/>
            <a:chOff x="9257554" y="-500162"/>
            <a:chExt cx="1512220" cy="3704277"/>
          </a:xfrm>
        </p:grpSpPr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5520FB36-B72E-4524-88F3-8EA11F37EE57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1CD68F6D-F575-4018-A221-EE695AF46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90B24C49-4D2B-48E6-BF91-49A1103D0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C428C98-1CCB-4068-8695-AFAC90E241B4}"/>
              </a:ext>
            </a:extLst>
          </p:cNvPr>
          <p:cNvGrpSpPr/>
          <p:nvPr/>
        </p:nvGrpSpPr>
        <p:grpSpPr>
          <a:xfrm>
            <a:off x="1059473" y="4594225"/>
            <a:ext cx="983090" cy="1426411"/>
            <a:chOff x="9611652" y="3351258"/>
            <a:chExt cx="752589" cy="1091968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953354F6-1AEF-43F0-8CB6-7F96372D8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46B983FA-1B39-4D4F-94E6-D9737759B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1B8BA75-14CA-47A3-B2DE-1E2AEFD7CA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79" name="Rectangle: Top Corners Rounded 78">
                <a:extLst>
                  <a:ext uri="{FF2B5EF4-FFF2-40B4-BE49-F238E27FC236}">
                    <a16:creationId xmlns:a16="http://schemas.microsoft.com/office/drawing/2014/main" id="{D7D1C5E6-B57F-42C0-9EAF-895DAC707447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80" name="Graphic 79">
                <a:extLst>
                  <a:ext uri="{FF2B5EF4-FFF2-40B4-BE49-F238E27FC236}">
                    <a16:creationId xmlns:a16="http://schemas.microsoft.com/office/drawing/2014/main" id="{02171E6C-DEB2-47FB-BAA1-20A1DB4AD4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81" name="Graphic 80">
                <a:extLst>
                  <a:ext uri="{FF2B5EF4-FFF2-40B4-BE49-F238E27FC236}">
                    <a16:creationId xmlns:a16="http://schemas.microsoft.com/office/drawing/2014/main" id="{50E788F4-8625-435D-85BF-21083A6349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sp>
        <p:nvSpPr>
          <p:cNvPr id="83" name="object 37">
            <a:extLst>
              <a:ext uri="{FF2B5EF4-FFF2-40B4-BE49-F238E27FC236}">
                <a16:creationId xmlns:a16="http://schemas.microsoft.com/office/drawing/2014/main" id="{3FB19587-5437-4D58-B550-48DBBACAD818}"/>
              </a:ext>
            </a:extLst>
          </p:cNvPr>
          <p:cNvSpPr txBox="1"/>
          <p:nvPr/>
        </p:nvSpPr>
        <p:spPr>
          <a:xfrm>
            <a:off x="3541115" y="1451400"/>
            <a:ext cx="7617459" cy="2611228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lang="en-US" sz="1600" b="1" dirty="0">
                <a:cs typeface="Arial"/>
              </a:rPr>
              <a:t>Types of Medicare Advantage plans</a:t>
            </a:r>
            <a:r>
              <a:rPr lang="en-US" sz="1600" b="1" spc="-5" dirty="0">
                <a:cs typeface="Arial"/>
              </a:rPr>
              <a:t>:</a:t>
            </a:r>
            <a:endParaRPr lang="en-US" sz="1600" dirty="0"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75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Health maintenance organization (HMO) plans</a:t>
            </a:r>
          </a:p>
          <a:p>
            <a:pPr marL="139700" indent="-127000">
              <a:lnSpc>
                <a:spcPct val="100000"/>
              </a:lnSpc>
              <a:spcBef>
                <a:spcPts val="975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Point-of-service (HMO-POS) plans</a:t>
            </a:r>
          </a:p>
          <a:p>
            <a:pPr marL="139700" indent="-127000">
              <a:lnSpc>
                <a:spcPct val="100000"/>
              </a:lnSpc>
              <a:spcBef>
                <a:spcPts val="975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Preferred provider organization (PPO) plans</a:t>
            </a:r>
          </a:p>
          <a:p>
            <a:pPr marL="139700" indent="-127000">
              <a:spcBef>
                <a:spcPts val="975"/>
              </a:spcBef>
              <a:buFontTx/>
              <a:buChar char="•"/>
              <a:tabLst>
                <a:tab pos="14033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Private fee-for-service (PFFS) plans</a:t>
            </a:r>
            <a:endParaRPr lang="en-US" sz="1600" spc="-5" dirty="0"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75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Medical savings account (MSA) plans</a:t>
            </a:r>
            <a:endParaRPr lang="en-US" sz="1600" dirty="0">
              <a:cs typeface="Arial"/>
            </a:endParaRPr>
          </a:p>
          <a:p>
            <a:pPr marL="139700" marR="15240" indent="-127000">
              <a:lnSpc>
                <a:spcPct val="104200"/>
              </a:lnSpc>
              <a:spcBef>
                <a:spcPts val="894"/>
              </a:spcBef>
              <a:buChar char="•"/>
              <a:tabLst>
                <a:tab pos="140335" algn="l"/>
              </a:tabLst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486AA-D824-4FE7-964C-46139D92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38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666968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D</a:t>
            </a:r>
            <a:r>
              <a:rPr sz="2600" dirty="0"/>
              <a:t>: </a:t>
            </a:r>
            <a:r>
              <a:rPr lang="en-US" sz="2600" spc="-5" dirty="0"/>
              <a:t>Prescription Drug Coverage</a:t>
            </a:r>
            <a:endParaRPr sz="2600" dirty="0"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C2C5531F-888B-4274-A3C3-80D8D2E18C61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86465B-3333-4922-B234-FCFD6EB4A906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86F7A24-A970-4364-87ED-B3E5BB24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4AF9176F-6F12-406C-9A29-9619C306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641F400-B74E-4CC1-A07C-7E07439C9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92" name="Rectangle: Top Corners Rounded 91">
                <a:extLst>
                  <a:ext uri="{FF2B5EF4-FFF2-40B4-BE49-F238E27FC236}">
                    <a16:creationId xmlns:a16="http://schemas.microsoft.com/office/drawing/2014/main" id="{13B8A014-0768-4A9B-BEA6-B55A9A390332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6367B70A-B173-4EA4-9D4A-EF6648ED7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B1139ED4-F74E-4295-A4DE-F4D5BDB76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sp>
        <p:nvSpPr>
          <p:cNvPr id="34" name="object 8">
            <a:extLst>
              <a:ext uri="{FF2B5EF4-FFF2-40B4-BE49-F238E27FC236}">
                <a16:creationId xmlns:a16="http://schemas.microsoft.com/office/drawing/2014/main" id="{FE2174C3-B902-4ED3-BDC9-413D7BF9442D}"/>
              </a:ext>
            </a:extLst>
          </p:cNvPr>
          <p:cNvSpPr/>
          <p:nvPr/>
        </p:nvSpPr>
        <p:spPr>
          <a:xfrm>
            <a:off x="623290" y="3199316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3FC1904F-7C14-4D0C-B720-2D2C7936CF3D}"/>
              </a:ext>
            </a:extLst>
          </p:cNvPr>
          <p:cNvSpPr/>
          <p:nvPr/>
        </p:nvSpPr>
        <p:spPr>
          <a:xfrm>
            <a:off x="1186472" y="2066427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6725D49-1777-4723-8032-0D1AE9D4A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34168" y="2214123"/>
            <a:ext cx="527569" cy="52756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12757B8-635D-4DAD-9299-41DE7FBAEAB3}"/>
              </a:ext>
            </a:extLst>
          </p:cNvPr>
          <p:cNvGrpSpPr>
            <a:grpSpLocks noChangeAspect="1"/>
          </p:cNvGrpSpPr>
          <p:nvPr/>
        </p:nvGrpSpPr>
        <p:grpSpPr>
          <a:xfrm>
            <a:off x="1345515" y="3555896"/>
            <a:ext cx="505000" cy="1237033"/>
            <a:chOff x="9257554" y="-500162"/>
            <a:chExt cx="1512220" cy="3704277"/>
          </a:xfrm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324E2C0E-3EE9-4DC7-978A-A1C802AF892F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18D7E207-D1DE-4090-8943-AF21572D9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AB56D79-3FAB-47A0-8B42-0DE3DF1C7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sp>
        <p:nvSpPr>
          <p:cNvPr id="50" name="object 12">
            <a:extLst>
              <a:ext uri="{FF2B5EF4-FFF2-40B4-BE49-F238E27FC236}">
                <a16:creationId xmlns:a16="http://schemas.microsoft.com/office/drawing/2014/main" id="{57F86515-8A96-4116-A1B7-729E78E22615}"/>
              </a:ext>
            </a:extLst>
          </p:cNvPr>
          <p:cNvSpPr txBox="1"/>
          <p:nvPr/>
        </p:nvSpPr>
        <p:spPr>
          <a:xfrm>
            <a:off x="3541115" y="1451400"/>
            <a:ext cx="7363459" cy="396762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does: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Covers outpatient prescription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drugs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spc="-60" dirty="0">
                <a:latin typeface="Arial"/>
                <a:cs typeface="Arial"/>
              </a:rPr>
              <a:t>To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enroll: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600" spc="-55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have </a:t>
            </a:r>
            <a:r>
              <a:rPr sz="1600" dirty="0">
                <a:latin typeface="Arial"/>
                <a:cs typeface="Arial"/>
              </a:rPr>
              <a:t>3 </a:t>
            </a:r>
            <a:r>
              <a:rPr sz="1600" spc="-5" dirty="0">
                <a:latin typeface="Arial"/>
                <a:cs typeface="Arial"/>
              </a:rPr>
              <a:t>options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enrolling in </a:t>
            </a:r>
            <a:r>
              <a:rPr sz="1600" dirty="0">
                <a:latin typeface="Arial"/>
                <a:cs typeface="Arial"/>
              </a:rPr>
              <a:t>Part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D:</a:t>
            </a:r>
            <a:endParaRPr sz="1600" dirty="0">
              <a:latin typeface="Arial"/>
              <a:cs typeface="Arial"/>
            </a:endParaRPr>
          </a:p>
          <a:p>
            <a:pPr marL="226695" indent="-213995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227329" algn="l"/>
              </a:tabLst>
            </a:pP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Medicare </a:t>
            </a:r>
            <a:r>
              <a:rPr sz="1600" dirty="0">
                <a:latin typeface="Arial"/>
                <a:cs typeface="Arial"/>
              </a:rPr>
              <a:t>Advantage </a:t>
            </a:r>
            <a:r>
              <a:rPr sz="1600" spc="-5" dirty="0">
                <a:latin typeface="Arial"/>
                <a:cs typeface="Arial"/>
              </a:rPr>
              <a:t>plan </a:t>
            </a:r>
            <a:r>
              <a:rPr sz="1600" dirty="0">
                <a:latin typeface="Arial"/>
                <a:cs typeface="Arial"/>
              </a:rPr>
              <a:t>that </a:t>
            </a:r>
            <a:r>
              <a:rPr sz="1600" spc="-5" dirty="0">
                <a:latin typeface="Arial"/>
                <a:cs typeface="Arial"/>
              </a:rPr>
              <a:t>includes </a:t>
            </a:r>
            <a:r>
              <a:rPr sz="1600" dirty="0">
                <a:latin typeface="Arial"/>
                <a:cs typeface="Arial"/>
              </a:rPr>
              <a:t>Part D </a:t>
            </a:r>
            <a:r>
              <a:rPr sz="1600" spc="-5" dirty="0">
                <a:latin typeface="Arial"/>
                <a:cs typeface="Arial"/>
              </a:rPr>
              <a:t>prescription drug</a:t>
            </a:r>
            <a:r>
              <a:rPr sz="1600" spc="-2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coverage</a:t>
            </a:r>
          </a:p>
          <a:p>
            <a:pPr marL="226695" indent="-213995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227329" algn="l"/>
              </a:tabLst>
            </a:pPr>
            <a:r>
              <a:rPr sz="1600" dirty="0">
                <a:latin typeface="Arial"/>
                <a:cs typeface="Arial"/>
              </a:rPr>
              <a:t>A stand-alone Prescription </a:t>
            </a:r>
            <a:r>
              <a:rPr sz="1600" spc="-5" dirty="0">
                <a:latin typeface="Arial"/>
                <a:cs typeface="Arial"/>
              </a:rPr>
              <a:t>Drug </a:t>
            </a:r>
            <a:r>
              <a:rPr sz="1600" dirty="0">
                <a:latin typeface="Arial"/>
                <a:cs typeface="Arial"/>
              </a:rPr>
              <a:t>Plan that </a:t>
            </a:r>
            <a:r>
              <a:rPr sz="1600" spc="-10" dirty="0">
                <a:latin typeface="Arial"/>
                <a:cs typeface="Arial"/>
              </a:rPr>
              <a:t>offers </a:t>
            </a:r>
            <a:r>
              <a:rPr sz="1600" spc="-5" dirty="0">
                <a:latin typeface="Arial"/>
                <a:cs typeface="Arial"/>
              </a:rPr>
              <a:t>prescription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drug </a:t>
            </a:r>
            <a:r>
              <a:rPr sz="1600" dirty="0">
                <a:latin typeface="Arial"/>
                <a:cs typeface="Arial"/>
              </a:rPr>
              <a:t>coverage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only</a:t>
            </a:r>
            <a:endParaRPr sz="1600" dirty="0">
              <a:latin typeface="Arial"/>
              <a:cs typeface="Arial"/>
            </a:endParaRPr>
          </a:p>
          <a:p>
            <a:pPr marL="238125" indent="-225425">
              <a:lnSpc>
                <a:spcPct val="100000"/>
              </a:lnSpc>
              <a:spcBef>
                <a:spcPts val="975"/>
              </a:spcBef>
              <a:buAutoNum type="arabicPeriod"/>
              <a:tabLst>
                <a:tab pos="238760" algn="l"/>
              </a:tabLst>
            </a:pPr>
            <a:r>
              <a:rPr sz="1600" spc="-5" dirty="0">
                <a:latin typeface="Arial"/>
                <a:cs typeface="Arial"/>
              </a:rPr>
              <a:t>Coverage </a:t>
            </a:r>
            <a:r>
              <a:rPr sz="1600" dirty="0">
                <a:latin typeface="Arial"/>
                <a:cs typeface="Arial"/>
              </a:rPr>
              <a:t>through </a:t>
            </a:r>
            <a:r>
              <a:rPr sz="1600" spc="-5" dirty="0">
                <a:latin typeface="Arial"/>
                <a:cs typeface="Arial"/>
              </a:rPr>
              <a:t>an employer or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union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2700" marR="725170">
              <a:lnSpc>
                <a:spcPct val="104200"/>
              </a:lnSpc>
            </a:pPr>
            <a:r>
              <a:rPr sz="1600" spc="-5" dirty="0">
                <a:latin typeface="Arial"/>
                <a:cs typeface="Arial"/>
              </a:rPr>
              <a:t>Unlike with </a:t>
            </a:r>
            <a:r>
              <a:rPr sz="1600" dirty="0">
                <a:latin typeface="Arial"/>
                <a:cs typeface="Arial"/>
              </a:rPr>
              <a:t>Parts A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B, you </a:t>
            </a:r>
            <a:r>
              <a:rPr sz="1600" b="1" spc="-5" dirty="0">
                <a:latin typeface="Arial"/>
                <a:cs typeface="Arial"/>
              </a:rPr>
              <a:t>sign </a:t>
            </a:r>
            <a:r>
              <a:rPr sz="1600" b="1" dirty="0">
                <a:latin typeface="Arial"/>
                <a:cs typeface="Arial"/>
              </a:rPr>
              <a:t>up </a:t>
            </a:r>
            <a:r>
              <a:rPr sz="1600" b="1" spc="-5" dirty="0">
                <a:latin typeface="Arial"/>
                <a:cs typeface="Arial"/>
              </a:rPr>
              <a:t>for </a:t>
            </a:r>
            <a:r>
              <a:rPr sz="1600" b="1" dirty="0">
                <a:latin typeface="Arial"/>
                <a:cs typeface="Arial"/>
              </a:rPr>
              <a:t>Part D directly </a:t>
            </a:r>
            <a:r>
              <a:rPr sz="1600" spc="-5" dirty="0">
                <a:latin typeface="Arial"/>
                <a:cs typeface="Arial"/>
              </a:rPr>
              <a:t>with </a:t>
            </a:r>
            <a:r>
              <a:rPr sz="1600" dirty="0">
                <a:latin typeface="Arial"/>
                <a:cs typeface="Arial"/>
              </a:rPr>
              <a:t>your</a:t>
            </a:r>
            <a:r>
              <a:rPr sz="1600" spc="-2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plan.  </a:t>
            </a:r>
            <a:r>
              <a:rPr sz="1600" dirty="0">
                <a:latin typeface="Arial"/>
                <a:cs typeface="Arial"/>
              </a:rPr>
              <a:t>Part D </a:t>
            </a:r>
            <a:r>
              <a:rPr sz="1600" spc="-5" dirty="0">
                <a:latin typeface="Arial"/>
                <a:cs typeface="Arial"/>
              </a:rPr>
              <a:t>is not directly offered by Medicare or </a:t>
            </a:r>
            <a:r>
              <a:rPr sz="1600" dirty="0">
                <a:latin typeface="Arial"/>
                <a:cs typeface="Arial"/>
              </a:rPr>
              <a:t>Social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Security.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5AC3437E-DD85-4C48-851F-D7E700BD2803}"/>
              </a:ext>
            </a:extLst>
          </p:cNvPr>
          <p:cNvSpPr/>
          <p:nvPr/>
        </p:nvSpPr>
        <p:spPr>
          <a:xfrm>
            <a:off x="3553815" y="4562853"/>
            <a:ext cx="7647940" cy="0"/>
          </a:xfrm>
          <a:custGeom>
            <a:avLst/>
            <a:gdLst/>
            <a:ahLst/>
            <a:cxnLst/>
            <a:rect l="l" t="t" r="r" b="b"/>
            <a:pathLst>
              <a:path w="7647940">
                <a:moveTo>
                  <a:pt x="0" y="0"/>
                </a:moveTo>
                <a:lnTo>
                  <a:pt x="7647584" y="0"/>
                </a:lnTo>
              </a:path>
            </a:pathLst>
          </a:custGeom>
          <a:ln w="12700">
            <a:solidFill>
              <a:srgbClr val="003B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1954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3C7C7-B0FF-451D-99FE-9EA893039D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666968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D</a:t>
            </a:r>
            <a:r>
              <a:rPr sz="2600" dirty="0"/>
              <a:t>: </a:t>
            </a:r>
            <a:r>
              <a:rPr lang="en-US" sz="2600" spc="-5" dirty="0"/>
              <a:t>Prescription Drug Coverage</a:t>
            </a:r>
            <a:endParaRPr sz="2600" dirty="0"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C2C5531F-888B-4274-A3C3-80D8D2E18C61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86465B-3333-4922-B234-FCFD6EB4A906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86F7A24-A970-4364-87ED-B3E5BB24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4AF9176F-6F12-406C-9A29-9619C306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641F400-B74E-4CC1-A07C-7E07439C9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92" name="Rectangle: Top Corners Rounded 91">
                <a:extLst>
                  <a:ext uri="{FF2B5EF4-FFF2-40B4-BE49-F238E27FC236}">
                    <a16:creationId xmlns:a16="http://schemas.microsoft.com/office/drawing/2014/main" id="{13B8A014-0768-4A9B-BEA6-B55A9A390332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6367B70A-B173-4EA4-9D4A-EF6648ED7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B1139ED4-F74E-4295-A4DE-F4D5BDB76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sp>
        <p:nvSpPr>
          <p:cNvPr id="34" name="object 8">
            <a:extLst>
              <a:ext uri="{FF2B5EF4-FFF2-40B4-BE49-F238E27FC236}">
                <a16:creationId xmlns:a16="http://schemas.microsoft.com/office/drawing/2014/main" id="{FE2174C3-B902-4ED3-BDC9-413D7BF9442D}"/>
              </a:ext>
            </a:extLst>
          </p:cNvPr>
          <p:cNvSpPr/>
          <p:nvPr/>
        </p:nvSpPr>
        <p:spPr>
          <a:xfrm>
            <a:off x="623290" y="3199316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3FC1904F-7C14-4D0C-B720-2D2C7936CF3D}"/>
              </a:ext>
            </a:extLst>
          </p:cNvPr>
          <p:cNvSpPr/>
          <p:nvPr/>
        </p:nvSpPr>
        <p:spPr>
          <a:xfrm>
            <a:off x="1186472" y="2066427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6725D49-1777-4723-8032-0D1AE9D4AC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34168" y="2214123"/>
            <a:ext cx="527569" cy="52756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112757B8-635D-4DAD-9299-41DE7FBAEAB3}"/>
              </a:ext>
            </a:extLst>
          </p:cNvPr>
          <p:cNvGrpSpPr>
            <a:grpSpLocks noChangeAspect="1"/>
          </p:cNvGrpSpPr>
          <p:nvPr/>
        </p:nvGrpSpPr>
        <p:grpSpPr>
          <a:xfrm>
            <a:off x="1345515" y="3555896"/>
            <a:ext cx="505000" cy="1237033"/>
            <a:chOff x="9257554" y="-500162"/>
            <a:chExt cx="1512220" cy="3704277"/>
          </a:xfrm>
        </p:grpSpPr>
        <p:sp>
          <p:nvSpPr>
            <p:cNvPr id="47" name="Rectangle: Top Corners Rounded 46">
              <a:extLst>
                <a:ext uri="{FF2B5EF4-FFF2-40B4-BE49-F238E27FC236}">
                  <a16:creationId xmlns:a16="http://schemas.microsoft.com/office/drawing/2014/main" id="{324E2C0E-3EE9-4DC7-978A-A1C802AF892F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18D7E207-D1DE-4090-8943-AF21572D9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DAB56D79-3FAB-47A0-8B42-0DE3DF1C7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sp>
        <p:nvSpPr>
          <p:cNvPr id="26" name="object 8">
            <a:extLst>
              <a:ext uri="{FF2B5EF4-FFF2-40B4-BE49-F238E27FC236}">
                <a16:creationId xmlns:a16="http://schemas.microsoft.com/office/drawing/2014/main" id="{56496F33-448B-4874-820B-1C1F8F025D7E}"/>
              </a:ext>
            </a:extLst>
          </p:cNvPr>
          <p:cNvSpPr txBox="1"/>
          <p:nvPr/>
        </p:nvSpPr>
        <p:spPr>
          <a:xfrm>
            <a:off x="3541115" y="1451400"/>
            <a:ext cx="7082790" cy="1438086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Medicare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D Income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Related Monthly Adjustment Amount</a:t>
            </a:r>
            <a:r>
              <a:rPr kumimoji="0" sz="1600" b="1" i="0" u="none" strike="noStrike" kern="1200" cap="none" spc="-19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(IRMAA)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42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Part 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higher-income premium is in addition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the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B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premium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adjustment and is determined according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formulas set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federal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law.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20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yearly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income,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202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D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monthly cost</a:t>
            </a:r>
            <a:r>
              <a:rPr kumimoji="0" sz="1600" b="1" i="0" u="none" strike="noStrike" kern="1200" cap="none" spc="-7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8" name="object 10">
            <a:extLst>
              <a:ext uri="{FF2B5EF4-FFF2-40B4-BE49-F238E27FC236}">
                <a16:creationId xmlns:a16="http://schemas.microsoft.com/office/drawing/2014/main" id="{BB37D047-9F3F-4857-A6DD-3E47BC114641}"/>
              </a:ext>
            </a:extLst>
          </p:cNvPr>
          <p:cNvGraphicFramePr>
            <a:graphicFrameLocks noGrp="1"/>
          </p:cNvGraphicFramePr>
          <p:nvPr/>
        </p:nvGraphicFramePr>
        <p:xfrm>
          <a:off x="3561346" y="2980702"/>
          <a:ext cx="7576046" cy="2779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5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File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individual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tax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return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File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joint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tax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return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In </a:t>
                      </a:r>
                      <a:r>
                        <a:rPr lang="en-US" sz="1600" spc="-5" dirty="0">
                          <a:solidFill>
                            <a:schemeClr val="bg2"/>
                          </a:solidFill>
                          <a:latin typeface="+mn-lt"/>
                          <a:cs typeface="Arial"/>
                        </a:rPr>
                        <a:t>2022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you each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pay* 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18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$91,000 or</a:t>
                      </a:r>
                      <a:r>
                        <a:rPr lang="en-US" sz="14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less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$182,000 or</a:t>
                      </a:r>
                      <a:r>
                        <a:rPr lang="en-US" sz="14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less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No additional cost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$91,001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4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$114,000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182,001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4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$228,000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$12.</a:t>
                      </a: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$114,001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4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$142,000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228,001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4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$284,000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$3</a:t>
                      </a: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$142,001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4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$170,000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284,001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4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$340,000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$5</a:t>
                      </a: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$170,001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4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$500,000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340,001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4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$750,000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$7</a:t>
                      </a: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above</a:t>
                      </a:r>
                      <a:r>
                        <a:rPr sz="1400" spc="-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$500,00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above</a:t>
                      </a:r>
                      <a:r>
                        <a:rPr lang="en-US" sz="1400" spc="-1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4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$750,001</a:t>
                      </a:r>
                      <a:endParaRPr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$7</a:t>
                      </a: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" name="object 11">
            <a:extLst>
              <a:ext uri="{FF2B5EF4-FFF2-40B4-BE49-F238E27FC236}">
                <a16:creationId xmlns:a16="http://schemas.microsoft.com/office/drawing/2014/main" id="{58D5E412-C12B-4EC6-A98D-1A813E992AD8}"/>
              </a:ext>
            </a:extLst>
          </p:cNvPr>
          <p:cNvSpPr txBox="1"/>
          <p:nvPr/>
        </p:nvSpPr>
        <p:spPr>
          <a:xfrm>
            <a:off x="3541115" y="5891736"/>
            <a:ext cx="77419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</a:t>
            </a:r>
            <a:r>
              <a:rPr kumimoji="0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amounts may change yearly</a:t>
            </a:r>
            <a:r>
              <a:rPr kumimoji="0" lang="en-US" sz="1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based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on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adjustments made </a:t>
            </a:r>
            <a:r>
              <a:rPr kumimoji="0" lang="en-US" sz="1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by,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and paid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by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you, to the federal</a:t>
            </a:r>
            <a:r>
              <a:rPr kumimoji="0" lang="en-US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</a:t>
            </a: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government.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3272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D1BD19-DE88-4BE7-9F2A-34655535D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00" y="1152"/>
            <a:ext cx="6093952" cy="685569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257D5DD-F2DF-41A3-9802-44806733A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27939-897C-4109-A254-0C04CAE6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758B6672-5CC4-4ACC-BB3A-593BC84C07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699" y="820912"/>
            <a:ext cx="5020636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dirty="0"/>
              <a:t>Medicare’s Extra Help Program:</a:t>
            </a:r>
            <a:br>
              <a:rPr lang="en-US" sz="2600" dirty="0"/>
            </a:br>
            <a:r>
              <a:rPr lang="en-US" sz="2600" dirty="0"/>
              <a:t>Low-Income Subsidy </a:t>
            </a:r>
            <a:endParaRPr sz="2600" spc="-5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1623506-AF15-4260-AD4D-FB501A3D1E6E}"/>
              </a:ext>
            </a:extLst>
          </p:cNvPr>
          <p:cNvSpPr txBox="1"/>
          <p:nvPr/>
        </p:nvSpPr>
        <p:spPr>
          <a:xfrm>
            <a:off x="910485" y="1776160"/>
            <a:ext cx="4214408" cy="400879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39700" indent="-127000">
              <a:lnSpc>
                <a:spcPct val="100000"/>
              </a:lnSpc>
              <a:spcBef>
                <a:spcPts val="10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For Medicare beneficiaries with limited income and resources</a:t>
            </a:r>
          </a:p>
          <a:p>
            <a:pPr marL="139700" indent="-127000">
              <a:lnSpc>
                <a:spcPct val="100000"/>
              </a:lnSpc>
              <a:spcBef>
                <a:spcPts val="10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Provides extra help with Part D premiums and outpatient drug copays</a:t>
            </a:r>
          </a:p>
          <a:p>
            <a:pPr marL="514350" lvl="1" indent="-285750">
              <a:spcBef>
                <a:spcPts val="1080"/>
              </a:spcBef>
              <a:buFont typeface="Arial" panose="020B0604020202020204" pitchFamily="34" charset="0"/>
              <a:buChar char="‒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Degree of help depends on income and resources</a:t>
            </a:r>
          </a:p>
          <a:p>
            <a:pPr marL="139700" indent="-127000">
              <a:lnSpc>
                <a:spcPct val="100000"/>
              </a:lnSpc>
              <a:spcBef>
                <a:spcPts val="10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Additional facts about extra help:</a:t>
            </a:r>
          </a:p>
          <a:p>
            <a:pPr marL="514350" lvl="1" indent="-285750">
              <a:lnSpc>
                <a:spcPct val="100000"/>
              </a:lnSpc>
              <a:spcBef>
                <a:spcPts val="1080"/>
              </a:spcBef>
              <a:buFont typeface="Arial" panose="020B0604020202020204" pitchFamily="34" charset="0"/>
              <a:buChar char="‒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Apply at Social Security or state Medicaid office</a:t>
            </a:r>
          </a:p>
          <a:p>
            <a:pPr marL="514350" lvl="1" indent="-285750">
              <a:lnSpc>
                <a:spcPct val="100000"/>
              </a:lnSpc>
              <a:spcBef>
                <a:spcPts val="1080"/>
              </a:spcBef>
              <a:buFont typeface="Arial" panose="020B0604020202020204" pitchFamily="34" charset="0"/>
              <a:buChar char="‒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Administered by your plan, for CMS</a:t>
            </a:r>
          </a:p>
          <a:p>
            <a:pPr marL="514350" lvl="1" indent="-285750">
              <a:lnSpc>
                <a:spcPct val="100000"/>
              </a:lnSpc>
              <a:spcBef>
                <a:spcPts val="1080"/>
              </a:spcBef>
              <a:buFont typeface="Arial" panose="020B0604020202020204" pitchFamily="34" charset="0"/>
              <a:buChar char="‒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You must be enrolled in a Part D plan to get help</a:t>
            </a:r>
          </a:p>
        </p:txBody>
      </p:sp>
    </p:spTree>
    <p:extLst>
      <p:ext uri="{BB962C8B-B14F-4D97-AF65-F5344CB8AC3E}">
        <p14:creationId xmlns:p14="http://schemas.microsoft.com/office/powerpoint/2010/main" val="98065572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10A199BF-51AB-49D7-ACA3-09D19C778E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698" y="616193"/>
            <a:ext cx="7613651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600" dirty="0"/>
              <a:t>Pre-Enrollment Considerations</a:t>
            </a:r>
            <a:br>
              <a:rPr lang="en-US" sz="2600" dirty="0"/>
            </a:br>
            <a:endParaRPr sz="2600" spc="-5" dirty="0"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6E4AFA90-4878-40AF-AF0A-A27E4D624E6C}"/>
              </a:ext>
            </a:extLst>
          </p:cNvPr>
          <p:cNvSpPr txBox="1"/>
          <p:nvPr/>
        </p:nvSpPr>
        <p:spPr>
          <a:xfrm>
            <a:off x="930974" y="1129799"/>
            <a:ext cx="4856480" cy="275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600" b="1" dirty="0">
                <a:cs typeface="Arial"/>
              </a:rPr>
              <a:t>Considerations when evaluating Medicare plans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Arial"/>
              <a:cs typeface="Arial"/>
            </a:endParaRPr>
          </a:p>
          <a:p>
            <a:pPr marL="609600">
              <a:lnSpc>
                <a:spcPct val="100000"/>
              </a:lnSpc>
            </a:pPr>
            <a:r>
              <a:rPr lang="en-US" sz="1600" dirty="0">
                <a:cs typeface="Arial"/>
              </a:rPr>
              <a:t>Where will you live</a:t>
            </a:r>
          </a:p>
          <a:p>
            <a:pPr marL="895350" indent="-128016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cs typeface="Arial"/>
              </a:rPr>
              <a:t>Residence vs. travel coverage</a:t>
            </a:r>
            <a:endParaRPr sz="1600" dirty="0">
              <a:cs typeface="Arial"/>
            </a:endParaRPr>
          </a:p>
          <a:p>
            <a:pPr marL="609600">
              <a:lnSpc>
                <a:spcPct val="100000"/>
              </a:lnSpc>
              <a:spcBef>
                <a:spcPts val="1610"/>
              </a:spcBef>
            </a:pPr>
            <a:r>
              <a:rPr lang="en-US" sz="1600" dirty="0">
                <a:cs typeface="Times New Roman"/>
              </a:rPr>
              <a:t>Coverage will look different on Medicare</a:t>
            </a:r>
            <a:endParaRPr sz="1600" dirty="0">
              <a:cs typeface="Arial"/>
            </a:endParaRPr>
          </a:p>
          <a:p>
            <a:pPr marL="901700" indent="-127635">
              <a:spcBef>
                <a:spcPts val="620"/>
              </a:spcBef>
              <a:buFontTx/>
              <a:buChar char="•"/>
              <a:tabLst>
                <a:tab pos="902335" algn="l"/>
              </a:tabLst>
            </a:pPr>
            <a:r>
              <a:rPr lang="en-US" sz="1600" dirty="0">
                <a:cs typeface="Arial"/>
              </a:rPr>
              <a:t>Copays, coinsurance, deductibles</a:t>
            </a:r>
          </a:p>
          <a:p>
            <a:pPr marL="901700" indent="-127635">
              <a:lnSpc>
                <a:spcPct val="100000"/>
              </a:lnSpc>
              <a:spcBef>
                <a:spcPts val="620"/>
              </a:spcBef>
              <a:buChar char="•"/>
              <a:tabLst>
                <a:tab pos="902335" algn="l"/>
              </a:tabLst>
            </a:pPr>
            <a:r>
              <a:rPr lang="en-US" sz="1600" dirty="0">
                <a:cs typeface="Arial"/>
              </a:rPr>
              <a:t>Network</a:t>
            </a:r>
            <a:endParaRPr sz="1600" dirty="0">
              <a:cs typeface="Arial"/>
            </a:endParaRPr>
          </a:p>
          <a:p>
            <a:pPr marL="901700" indent="-127635">
              <a:lnSpc>
                <a:spcPct val="100000"/>
              </a:lnSpc>
              <a:spcBef>
                <a:spcPts val="620"/>
              </a:spcBef>
              <a:buChar char="•"/>
              <a:tabLst>
                <a:tab pos="902335" algn="l"/>
              </a:tabLst>
            </a:pPr>
            <a:r>
              <a:rPr lang="en-US" sz="1600" spc="-5" dirty="0">
                <a:cs typeface="Arial"/>
              </a:rPr>
              <a:t>Drug formulary</a:t>
            </a:r>
          </a:p>
          <a:p>
            <a:pPr marL="901700" indent="-127635">
              <a:lnSpc>
                <a:spcPct val="100000"/>
              </a:lnSpc>
              <a:spcBef>
                <a:spcPts val="620"/>
              </a:spcBef>
              <a:buChar char="•"/>
              <a:tabLst>
                <a:tab pos="902335" algn="l"/>
              </a:tabLst>
            </a:pPr>
            <a:r>
              <a:rPr lang="en-US" sz="1600" spc="-5" dirty="0">
                <a:cs typeface="Arial"/>
              </a:rPr>
              <a:t>Pre-existing conditions</a:t>
            </a:r>
            <a:endParaRPr sz="1600" dirty="0"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DB9B1A7-6332-46C9-B7DA-AB6996AA3290}"/>
              </a:ext>
            </a:extLst>
          </p:cNvPr>
          <p:cNvSpPr txBox="1"/>
          <p:nvPr/>
        </p:nvSpPr>
        <p:spPr>
          <a:xfrm>
            <a:off x="6656778" y="1620990"/>
            <a:ext cx="4625340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5" dirty="0">
                <a:latin typeface="Arial"/>
                <a:cs typeface="Arial"/>
              </a:rPr>
              <a:t>Some plans require referrals for specialists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lang="en-US" sz="1600" spc="-5" dirty="0">
                <a:latin typeface="Arial"/>
                <a:cs typeface="Arial"/>
              </a:rPr>
              <a:t>Level of risk certainty</a:t>
            </a:r>
          </a:p>
          <a:p>
            <a:pPr marL="298450" indent="-128016">
              <a:lnSpc>
                <a:spcPct val="100000"/>
              </a:lnSpc>
              <a:spcBef>
                <a:spcPts val="1610"/>
              </a:spcBef>
              <a:buFont typeface="Arial" panose="020B0604020202020204" pitchFamily="34" charset="0"/>
              <a:buChar char="•"/>
            </a:pPr>
            <a:r>
              <a:rPr lang="en-US" sz="1600" spc="-5" dirty="0">
                <a:latin typeface="Arial"/>
                <a:cs typeface="Arial"/>
              </a:rPr>
              <a:t>Monthly premiums vs. cost shares</a:t>
            </a: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lang="en-US" sz="1600" spc="-5" dirty="0">
                <a:latin typeface="Arial"/>
                <a:cs typeface="Arial"/>
              </a:rPr>
              <a:t>Have you considered all coverage options</a:t>
            </a: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B85B086E-C4C9-48C5-BDCB-42F9DBC875C2}"/>
              </a:ext>
            </a:extLst>
          </p:cNvPr>
          <p:cNvSpPr/>
          <p:nvPr/>
        </p:nvSpPr>
        <p:spPr>
          <a:xfrm>
            <a:off x="7849946" y="4222953"/>
            <a:ext cx="3411080" cy="160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BEBC0C8-3EE9-4655-A1D9-8DE6658A38BB}"/>
              </a:ext>
            </a:extLst>
          </p:cNvPr>
          <p:cNvSpPr/>
          <p:nvPr/>
        </p:nvSpPr>
        <p:spPr>
          <a:xfrm>
            <a:off x="914400" y="4222953"/>
            <a:ext cx="3411067" cy="1601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EB3C726D-BBD0-4E4C-B941-5D84B5B0B184}"/>
              </a:ext>
            </a:extLst>
          </p:cNvPr>
          <p:cNvSpPr/>
          <p:nvPr/>
        </p:nvSpPr>
        <p:spPr>
          <a:xfrm>
            <a:off x="4390313" y="4222953"/>
            <a:ext cx="3411080" cy="1601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9D3582-1FAB-498A-A983-E30A89458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9882" y="1577590"/>
            <a:ext cx="447040" cy="4023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8043175-34FE-434D-BFE4-F00A4617DA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9882" y="2318480"/>
            <a:ext cx="447040" cy="40233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837ED2B-5AC7-4A43-8F2A-8FE1F5555F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96000" y="1537813"/>
            <a:ext cx="461570" cy="44211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79C498D-DAB0-4696-BDE8-D63E93143B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96000" y="2278703"/>
            <a:ext cx="461570" cy="4129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9DEA3-FD55-410B-8527-0A15ABE0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FBFDA4D-3AF2-4E57-9F64-D3EDD91AC3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96000" y="3112747"/>
            <a:ext cx="461570" cy="4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9190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818659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A &amp; </a:t>
            </a:r>
            <a:r>
              <a:rPr sz="2600" dirty="0"/>
              <a:t>B: </a:t>
            </a:r>
            <a:r>
              <a:rPr lang="en-US" sz="2600" spc="-5" dirty="0"/>
              <a:t>Enrolling in Medicare When First Eligible</a:t>
            </a:r>
            <a:endParaRPr sz="2600" dirty="0"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F58109F0-D72A-4576-AFAC-E7A7F45EAB0F}"/>
              </a:ext>
            </a:extLst>
          </p:cNvPr>
          <p:cNvSpPr txBox="1"/>
          <p:nvPr/>
        </p:nvSpPr>
        <p:spPr>
          <a:xfrm>
            <a:off x="3541115" y="1575758"/>
            <a:ext cx="7867620" cy="22399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-5" dirty="0">
                <a:solidFill>
                  <a:srgbClr val="003B71"/>
                </a:solidFill>
                <a:cs typeface="Arial"/>
              </a:rPr>
              <a:t>Initial Enrollment Period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If you’re already getting benefits from Social Security,  you’ll be automatically enrolled in both Part A and Part B starting the first day of the month you turn 65.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If you </a:t>
            </a:r>
            <a:r>
              <a:rPr lang="en-US" sz="1600" b="1" spc="-40" dirty="0">
                <a:cs typeface="Arial"/>
              </a:rPr>
              <a:t>do not </a:t>
            </a:r>
            <a:r>
              <a:rPr lang="en-US" sz="1600" spc="-40" dirty="0">
                <a:cs typeface="Arial"/>
              </a:rPr>
              <a:t>get benefits from Social Security, you’ll need to contact Social Security.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You can enroll over a 7-month period, which starts 3 months before your 65th birthday, known as the </a:t>
            </a:r>
            <a:r>
              <a:rPr lang="en-US" sz="1600" b="1" spc="-40" dirty="0">
                <a:cs typeface="Arial"/>
              </a:rPr>
              <a:t>Initial Enrollment Period.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You may be able to enroll online at </a:t>
            </a:r>
            <a:r>
              <a:rPr lang="en-US" sz="1600" b="1" spc="-40" dirty="0">
                <a:cs typeface="Arial"/>
              </a:rPr>
              <a:t>socialsecurity.gov.</a:t>
            </a:r>
            <a:endParaRPr lang="en-US" sz="1600" b="1" spc="-5" dirty="0">
              <a:solidFill>
                <a:srgbClr val="003B71"/>
              </a:solidFill>
              <a:cs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E7F9BC-58CB-45AC-9A37-743F2B7E3241}"/>
              </a:ext>
            </a:extLst>
          </p:cNvPr>
          <p:cNvGrpSpPr/>
          <p:nvPr/>
        </p:nvGrpSpPr>
        <p:grpSpPr>
          <a:xfrm>
            <a:off x="3720905" y="4473094"/>
            <a:ext cx="2645867" cy="1242703"/>
            <a:chOff x="3720905" y="4146187"/>
            <a:chExt cx="2645867" cy="12427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E715CA-FC76-428C-80A1-73FB7B518877}"/>
                </a:ext>
              </a:extLst>
            </p:cNvPr>
            <p:cNvGrpSpPr/>
            <p:nvPr/>
          </p:nvGrpSpPr>
          <p:grpSpPr>
            <a:xfrm>
              <a:off x="3720905" y="4146187"/>
              <a:ext cx="2645867" cy="884408"/>
              <a:chOff x="3738939" y="4048912"/>
              <a:chExt cx="2645867" cy="884408"/>
            </a:xfrm>
          </p:grpSpPr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7A21222A-2615-4851-B9AE-F11B297AA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38939" y="4048912"/>
                <a:ext cx="884408" cy="884408"/>
              </a:xfrm>
              <a:prstGeom prst="rect">
                <a:avLst/>
              </a:prstGeom>
            </p:spPr>
          </p:pic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63186FF5-ECCA-4828-820F-849DF7A76E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619668" y="4048912"/>
                <a:ext cx="884408" cy="884408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30F87B85-8E01-4667-A39A-248EB7DEB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5500398" y="4048912"/>
                <a:ext cx="884408" cy="884408"/>
              </a:xfrm>
              <a:prstGeom prst="rect">
                <a:avLst/>
              </a:prstGeom>
            </p:spPr>
          </p:pic>
        </p:grpSp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94F07724-5FBF-495A-BC54-2C5D5455D713}"/>
                </a:ext>
              </a:extLst>
            </p:cNvPr>
            <p:cNvSpPr/>
            <p:nvPr/>
          </p:nvSpPr>
          <p:spPr>
            <a:xfrm rot="16200000">
              <a:off x="4951750" y="3719739"/>
              <a:ext cx="184176" cy="2560320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bject 8">
              <a:extLst>
                <a:ext uri="{FF2B5EF4-FFF2-40B4-BE49-F238E27FC236}">
                  <a16:creationId xmlns:a16="http://schemas.microsoft.com/office/drawing/2014/main" id="{61A2E9E2-F873-4F2C-8034-ECBEDABB42CB}"/>
                </a:ext>
              </a:extLst>
            </p:cNvPr>
            <p:cNvSpPr txBox="1"/>
            <p:nvPr/>
          </p:nvSpPr>
          <p:spPr>
            <a:xfrm>
              <a:off x="3917760" y="5196914"/>
              <a:ext cx="2267865" cy="191976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51435" algn="ctr">
                <a:lnSpc>
                  <a:spcPct val="104200"/>
                </a:lnSpc>
                <a:spcBef>
                  <a:spcPts val="894"/>
                </a:spcBef>
                <a:tabLst>
                  <a:tab pos="137160" algn="l"/>
                </a:tabLst>
              </a:pPr>
              <a:r>
                <a:rPr lang="en-US" sz="1200" spc="-40" dirty="0">
                  <a:cs typeface="Arial"/>
                </a:rPr>
                <a:t>3 months </a:t>
              </a:r>
              <a:r>
                <a:rPr lang="en-US" sz="1200" b="1" spc="-40" dirty="0">
                  <a:cs typeface="Arial"/>
                </a:rPr>
                <a:t>before </a:t>
              </a:r>
              <a:r>
                <a:rPr lang="en-US" sz="1200" spc="-40" dirty="0">
                  <a:cs typeface="Arial"/>
                </a:rPr>
                <a:t>your 65</a:t>
              </a:r>
              <a:r>
                <a:rPr lang="en-US" sz="1200" spc="-40" baseline="30000" dirty="0">
                  <a:cs typeface="Arial"/>
                </a:rPr>
                <a:t>th</a:t>
              </a:r>
              <a:r>
                <a:rPr lang="en-US" sz="1200" spc="-40" dirty="0">
                  <a:cs typeface="Arial"/>
                </a:rPr>
                <a:t> birthday</a:t>
              </a:r>
              <a:endParaRPr lang="en-US" sz="1200" spc="-5" dirty="0">
                <a:solidFill>
                  <a:srgbClr val="003B71"/>
                </a:solidFill>
                <a:cs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E6F2944-F438-4CD2-B2DD-AC6ECA8ED22D}"/>
              </a:ext>
            </a:extLst>
          </p:cNvPr>
          <p:cNvGrpSpPr/>
          <p:nvPr/>
        </p:nvGrpSpPr>
        <p:grpSpPr>
          <a:xfrm>
            <a:off x="8471912" y="4473094"/>
            <a:ext cx="2645867" cy="1242703"/>
            <a:chOff x="3720905" y="4146187"/>
            <a:chExt cx="2645867" cy="124270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1CD8817-3EAF-4288-8DD8-042BC71A165F}"/>
                </a:ext>
              </a:extLst>
            </p:cNvPr>
            <p:cNvGrpSpPr/>
            <p:nvPr/>
          </p:nvGrpSpPr>
          <p:grpSpPr>
            <a:xfrm>
              <a:off x="3720905" y="4146187"/>
              <a:ext cx="2645867" cy="884408"/>
              <a:chOff x="3738939" y="4048912"/>
              <a:chExt cx="2645867" cy="884408"/>
            </a:xfrm>
          </p:grpSpPr>
          <p:pic>
            <p:nvPicPr>
              <p:cNvPr id="51" name="Graphic 50">
                <a:extLst>
                  <a:ext uri="{FF2B5EF4-FFF2-40B4-BE49-F238E27FC236}">
                    <a16:creationId xmlns:a16="http://schemas.microsoft.com/office/drawing/2014/main" id="{B6B2C4AF-CAFF-4803-B847-6B0FA1911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738939" y="4048912"/>
                <a:ext cx="884408" cy="884408"/>
              </a:xfrm>
              <a:prstGeom prst="rect">
                <a:avLst/>
              </a:prstGeom>
            </p:spPr>
          </p:pic>
          <p:pic>
            <p:nvPicPr>
              <p:cNvPr id="52" name="Graphic 51">
                <a:extLst>
                  <a:ext uri="{FF2B5EF4-FFF2-40B4-BE49-F238E27FC236}">
                    <a16:creationId xmlns:a16="http://schemas.microsoft.com/office/drawing/2014/main" id="{D24E69B2-C087-4101-9B87-05CCA4D20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619668" y="4048912"/>
                <a:ext cx="884408" cy="884408"/>
              </a:xfrm>
              <a:prstGeom prst="rect">
                <a:avLst/>
              </a:prstGeom>
            </p:spPr>
          </p:pic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3B6F03F5-45C8-47C3-B2BD-1B582AC2F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5500398" y="4048912"/>
                <a:ext cx="884408" cy="884408"/>
              </a:xfrm>
              <a:prstGeom prst="rect">
                <a:avLst/>
              </a:prstGeom>
            </p:spPr>
          </p:pic>
        </p:grpSp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5F923CC4-C2EA-4A07-AC3F-3BE0C76310BE}"/>
                </a:ext>
              </a:extLst>
            </p:cNvPr>
            <p:cNvSpPr/>
            <p:nvPr/>
          </p:nvSpPr>
          <p:spPr>
            <a:xfrm rot="16200000">
              <a:off x="4951750" y="3719739"/>
              <a:ext cx="184176" cy="2560320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3C6592C5-917C-409C-88FF-69128EC1ED63}"/>
                </a:ext>
              </a:extLst>
            </p:cNvPr>
            <p:cNvSpPr txBox="1"/>
            <p:nvPr/>
          </p:nvSpPr>
          <p:spPr>
            <a:xfrm>
              <a:off x="3984125" y="5196914"/>
              <a:ext cx="2135136" cy="191976"/>
            </a:xfrm>
            <a:prstGeom prst="rect">
              <a:avLst/>
            </a:prstGeom>
          </p:spPr>
          <p:txBody>
            <a:bodyPr vert="horz" wrap="none" lIns="0" tIns="12700" rIns="0" bIns="0" rtlCol="0">
              <a:spAutoFit/>
            </a:bodyPr>
            <a:lstStyle/>
            <a:p>
              <a:pPr marL="12700" marR="51435" algn="ctr">
                <a:lnSpc>
                  <a:spcPct val="104200"/>
                </a:lnSpc>
                <a:spcBef>
                  <a:spcPts val="894"/>
                </a:spcBef>
                <a:tabLst>
                  <a:tab pos="137160" algn="l"/>
                </a:tabLst>
              </a:pPr>
              <a:r>
                <a:rPr lang="en-US" sz="1200" spc="-40" dirty="0">
                  <a:cs typeface="Arial"/>
                </a:rPr>
                <a:t>3 months </a:t>
              </a:r>
              <a:r>
                <a:rPr lang="en-US" sz="1200" b="1" spc="-40" dirty="0">
                  <a:cs typeface="Arial"/>
                </a:rPr>
                <a:t>after </a:t>
              </a:r>
              <a:r>
                <a:rPr lang="en-US" sz="1200" spc="-40" dirty="0">
                  <a:cs typeface="Arial"/>
                </a:rPr>
                <a:t>your 65</a:t>
              </a:r>
              <a:r>
                <a:rPr lang="en-US" sz="1200" spc="-40" baseline="30000" dirty="0">
                  <a:cs typeface="Arial"/>
                </a:rPr>
                <a:t>th</a:t>
              </a:r>
              <a:r>
                <a:rPr lang="en-US" sz="1200" spc="-40" dirty="0">
                  <a:cs typeface="Arial"/>
                </a:rPr>
                <a:t> birthday</a:t>
              </a:r>
              <a:endParaRPr lang="en-US" sz="1200" spc="-5" dirty="0">
                <a:solidFill>
                  <a:srgbClr val="003B71"/>
                </a:solidFill>
                <a:cs typeface="Arial"/>
              </a:endParaRPr>
            </a:p>
          </p:txBody>
        </p:sp>
      </p:grpSp>
      <p:sp>
        <p:nvSpPr>
          <p:cNvPr id="55" name="object 10">
            <a:extLst>
              <a:ext uri="{FF2B5EF4-FFF2-40B4-BE49-F238E27FC236}">
                <a16:creationId xmlns:a16="http://schemas.microsoft.com/office/drawing/2014/main" id="{8B079A52-FC3F-4CA3-93A9-1A73788FDCA3}"/>
              </a:ext>
            </a:extLst>
          </p:cNvPr>
          <p:cNvSpPr/>
          <p:nvPr/>
        </p:nvSpPr>
        <p:spPr>
          <a:xfrm>
            <a:off x="6429884" y="4284337"/>
            <a:ext cx="1978916" cy="1687132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BC0B9F6A-8A04-42D3-9495-C4012771B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886280" y="4550841"/>
            <a:ext cx="1066124" cy="1066124"/>
          </a:xfrm>
          <a:prstGeom prst="rect">
            <a:avLst/>
          </a:prstGeom>
        </p:spPr>
      </p:pic>
      <p:sp>
        <p:nvSpPr>
          <p:cNvPr id="57" name="object 8">
            <a:extLst>
              <a:ext uri="{FF2B5EF4-FFF2-40B4-BE49-F238E27FC236}">
                <a16:creationId xmlns:a16="http://schemas.microsoft.com/office/drawing/2014/main" id="{8FB0BEFD-82D2-4608-ABAE-F814F61DB6A7}"/>
              </a:ext>
            </a:extLst>
          </p:cNvPr>
          <p:cNvSpPr txBox="1"/>
          <p:nvPr/>
        </p:nvSpPr>
        <p:spPr>
          <a:xfrm>
            <a:off x="6784585" y="5473333"/>
            <a:ext cx="1269515" cy="384016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12700" marR="51435" algn="ctr">
              <a:lnSpc>
                <a:spcPct val="104200"/>
              </a:lnSpc>
              <a:spcBef>
                <a:spcPts val="894"/>
              </a:spcBef>
              <a:tabLst>
                <a:tab pos="137160" algn="l"/>
              </a:tabLst>
            </a:pPr>
            <a:r>
              <a:rPr lang="en-US" sz="1200" b="1" spc="-40" dirty="0">
                <a:cs typeface="Arial"/>
              </a:rPr>
              <a:t>The month of </a:t>
            </a:r>
            <a:br>
              <a:rPr lang="en-US" sz="1200" b="1" spc="-40" dirty="0">
                <a:cs typeface="Arial"/>
              </a:rPr>
            </a:br>
            <a:r>
              <a:rPr lang="en-US" sz="1200" b="1" spc="-40" dirty="0">
                <a:cs typeface="Arial"/>
              </a:rPr>
              <a:t>your 65</a:t>
            </a:r>
            <a:r>
              <a:rPr lang="en-US" sz="1200" b="1" spc="-40" baseline="30000" dirty="0">
                <a:cs typeface="Arial"/>
              </a:rPr>
              <a:t>th</a:t>
            </a:r>
            <a:r>
              <a:rPr lang="en-US" sz="1200" b="1" spc="-40" dirty="0">
                <a:cs typeface="Arial"/>
              </a:rPr>
              <a:t> birthday</a:t>
            </a:r>
            <a:endParaRPr lang="en-US" sz="1200" b="1" spc="-5" dirty="0">
              <a:solidFill>
                <a:srgbClr val="003B71"/>
              </a:solidFill>
              <a:cs typeface="Arial"/>
            </a:endParaRP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36662CC7-8780-462A-A392-68B8F3C9A1AA}"/>
              </a:ext>
            </a:extLst>
          </p:cNvPr>
          <p:cNvSpPr txBox="1">
            <a:spLocks/>
          </p:cNvSpPr>
          <p:nvPr/>
        </p:nvSpPr>
        <p:spPr>
          <a:xfrm>
            <a:off x="384048" y="274320"/>
            <a:ext cx="2743200" cy="1828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12700" indent="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900" b="0" kern="1200" cap="all" spc="25" baseline="0" dirty="0">
                <a:solidFill>
                  <a:srgbClr val="003B71"/>
                </a:solidFill>
                <a:latin typeface="Arial"/>
                <a:ea typeface="+mn-ea"/>
                <a:cs typeface="Arial"/>
              </a:defRPr>
            </a:lvl1pPr>
            <a:lvl2pPr marL="635000" indent="-177800"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200" indent="-177800"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9400" indent="-177800"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6600" indent="-177800"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MEDICARE FOR GROUP MEMBERS</a:t>
            </a: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DF3AA2C6-34C3-4169-9C11-93C2B323E71F}"/>
              </a:ext>
            </a:extLst>
          </p:cNvPr>
          <p:cNvSpPr txBox="1">
            <a:spLocks/>
          </p:cNvSpPr>
          <p:nvPr/>
        </p:nvSpPr>
        <p:spPr>
          <a:xfrm>
            <a:off x="384048" y="6483190"/>
            <a:ext cx="27432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3C7C7-B0FF-451D-99FE-9EA893039D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5DCF9056-8179-47C9-AFF2-23ECD08AA37B}"/>
              </a:ext>
            </a:extLst>
          </p:cNvPr>
          <p:cNvSpPr txBox="1">
            <a:spLocks/>
          </p:cNvSpPr>
          <p:nvPr/>
        </p:nvSpPr>
        <p:spPr>
          <a:xfrm>
            <a:off x="384048" y="6483190"/>
            <a:ext cx="27432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3C7C7-B0FF-451D-99FE-9EA893039DF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9" name="object 31">
            <a:extLst>
              <a:ext uri="{FF2B5EF4-FFF2-40B4-BE49-F238E27FC236}">
                <a16:creationId xmlns:a16="http://schemas.microsoft.com/office/drawing/2014/main" id="{07A9B8B5-62BC-404A-BEAA-F52F35716923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5">
            <a:extLst>
              <a:ext uri="{FF2B5EF4-FFF2-40B4-BE49-F238E27FC236}">
                <a16:creationId xmlns:a16="http://schemas.microsoft.com/office/drawing/2014/main" id="{636BD375-7E66-4E85-A411-98BEB2DB97E0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BE17AEF-D85E-4B9E-A29A-6047FB2F951D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62" name="Rectangle: Top Corners Rounded 61">
              <a:extLst>
                <a:ext uri="{FF2B5EF4-FFF2-40B4-BE49-F238E27FC236}">
                  <a16:creationId xmlns:a16="http://schemas.microsoft.com/office/drawing/2014/main" id="{9100B5BC-B83E-4CA6-AD97-7D2068101105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63" name="Graphic 62">
              <a:extLst>
                <a:ext uri="{FF2B5EF4-FFF2-40B4-BE49-F238E27FC236}">
                  <a16:creationId xmlns:a16="http://schemas.microsoft.com/office/drawing/2014/main" id="{97A88651-76FC-47F0-A832-59B063417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70D8E0AE-8CAE-4D85-8D71-6E78BDE26B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10DAD1-FD78-43AF-ABCC-D4D852139089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2688AB15-E425-4492-B7E1-9FC141019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5F594000-6FCF-4464-AD24-9EDF5EA84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586C558-4F8C-4B74-8FB2-EDF7E7F679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69" name="Rectangle: Top Corners Rounded 68">
                <a:extLst>
                  <a:ext uri="{FF2B5EF4-FFF2-40B4-BE49-F238E27FC236}">
                    <a16:creationId xmlns:a16="http://schemas.microsoft.com/office/drawing/2014/main" id="{E3E0402A-5C33-40EA-B149-F6A46257BC73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1BF3B8A6-F4AD-43C5-AA9E-3D42F1A889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FF38784A-7752-45F4-908C-7AB5EDCA90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9447C6F-EA64-4649-8704-62721681143D}"/>
              </a:ext>
            </a:extLst>
          </p:cNvPr>
          <p:cNvGrpSpPr/>
          <p:nvPr/>
        </p:nvGrpSpPr>
        <p:grpSpPr>
          <a:xfrm>
            <a:off x="894039" y="914401"/>
            <a:ext cx="1441373" cy="1441373"/>
            <a:chOff x="907770" y="1066801"/>
            <a:chExt cx="1371600" cy="1371600"/>
          </a:xfrm>
        </p:grpSpPr>
        <p:sp>
          <p:nvSpPr>
            <p:cNvPr id="73" name="object 15">
              <a:extLst>
                <a:ext uri="{FF2B5EF4-FFF2-40B4-BE49-F238E27FC236}">
                  <a16:creationId xmlns:a16="http://schemas.microsoft.com/office/drawing/2014/main" id="{C8D04706-190F-45E1-B709-140C702EC40A}"/>
                </a:ext>
              </a:extLst>
            </p:cNvPr>
            <p:cNvSpPr/>
            <p:nvPr/>
          </p:nvSpPr>
          <p:spPr>
            <a:xfrm>
              <a:off x="907770" y="10668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1441" y="0"/>
                  </a:moveTo>
                  <a:lnTo>
                    <a:pt x="363459" y="2768"/>
                  </a:lnTo>
                  <a:lnTo>
                    <a:pt x="317103" y="10866"/>
                  </a:lnTo>
                  <a:lnTo>
                    <a:pt x="272681" y="23987"/>
                  </a:lnTo>
                  <a:lnTo>
                    <a:pt x="230502" y="41820"/>
                  </a:lnTo>
                  <a:lnTo>
                    <a:pt x="190874" y="64057"/>
                  </a:lnTo>
                  <a:lnTo>
                    <a:pt x="154107" y="90390"/>
                  </a:lnTo>
                  <a:lnTo>
                    <a:pt x="120510" y="120510"/>
                  </a:lnTo>
                  <a:lnTo>
                    <a:pt x="90390" y="154107"/>
                  </a:lnTo>
                  <a:lnTo>
                    <a:pt x="64057" y="190874"/>
                  </a:lnTo>
                  <a:lnTo>
                    <a:pt x="41820" y="230502"/>
                  </a:lnTo>
                  <a:lnTo>
                    <a:pt x="23987" y="272681"/>
                  </a:lnTo>
                  <a:lnTo>
                    <a:pt x="10866" y="317103"/>
                  </a:lnTo>
                  <a:lnTo>
                    <a:pt x="2768" y="363459"/>
                  </a:lnTo>
                  <a:lnTo>
                    <a:pt x="0" y="411441"/>
                  </a:lnTo>
                  <a:lnTo>
                    <a:pt x="2768" y="459423"/>
                  </a:lnTo>
                  <a:lnTo>
                    <a:pt x="10866" y="505780"/>
                  </a:lnTo>
                  <a:lnTo>
                    <a:pt x="23987" y="550202"/>
                  </a:lnTo>
                  <a:lnTo>
                    <a:pt x="41820" y="592381"/>
                  </a:lnTo>
                  <a:lnTo>
                    <a:pt x="64057" y="632008"/>
                  </a:lnTo>
                  <a:lnTo>
                    <a:pt x="90390" y="668775"/>
                  </a:lnTo>
                  <a:lnTo>
                    <a:pt x="120510" y="702373"/>
                  </a:lnTo>
                  <a:lnTo>
                    <a:pt x="154107" y="732493"/>
                  </a:lnTo>
                  <a:lnTo>
                    <a:pt x="190874" y="758826"/>
                  </a:lnTo>
                  <a:lnTo>
                    <a:pt x="230502" y="781063"/>
                  </a:lnTo>
                  <a:lnTo>
                    <a:pt x="272681" y="798896"/>
                  </a:lnTo>
                  <a:lnTo>
                    <a:pt x="317103" y="812017"/>
                  </a:lnTo>
                  <a:lnTo>
                    <a:pt x="363459" y="820115"/>
                  </a:lnTo>
                  <a:lnTo>
                    <a:pt x="411441" y="822883"/>
                  </a:lnTo>
                  <a:lnTo>
                    <a:pt x="459423" y="820115"/>
                  </a:lnTo>
                  <a:lnTo>
                    <a:pt x="505780" y="812017"/>
                  </a:lnTo>
                  <a:lnTo>
                    <a:pt x="550202" y="798896"/>
                  </a:lnTo>
                  <a:lnTo>
                    <a:pt x="592381" y="781063"/>
                  </a:lnTo>
                  <a:lnTo>
                    <a:pt x="632008" y="758826"/>
                  </a:lnTo>
                  <a:lnTo>
                    <a:pt x="668775" y="732493"/>
                  </a:lnTo>
                  <a:lnTo>
                    <a:pt x="702373" y="702373"/>
                  </a:lnTo>
                  <a:lnTo>
                    <a:pt x="732493" y="668775"/>
                  </a:lnTo>
                  <a:lnTo>
                    <a:pt x="758826" y="632008"/>
                  </a:lnTo>
                  <a:lnTo>
                    <a:pt x="781063" y="592381"/>
                  </a:lnTo>
                  <a:lnTo>
                    <a:pt x="798896" y="550202"/>
                  </a:lnTo>
                  <a:lnTo>
                    <a:pt x="812017" y="505780"/>
                  </a:lnTo>
                  <a:lnTo>
                    <a:pt x="820115" y="459423"/>
                  </a:lnTo>
                  <a:lnTo>
                    <a:pt x="822883" y="411441"/>
                  </a:lnTo>
                  <a:lnTo>
                    <a:pt x="820115" y="363459"/>
                  </a:lnTo>
                  <a:lnTo>
                    <a:pt x="812017" y="317103"/>
                  </a:lnTo>
                  <a:lnTo>
                    <a:pt x="798896" y="272681"/>
                  </a:lnTo>
                  <a:lnTo>
                    <a:pt x="781063" y="230502"/>
                  </a:lnTo>
                  <a:lnTo>
                    <a:pt x="758826" y="190874"/>
                  </a:lnTo>
                  <a:lnTo>
                    <a:pt x="732493" y="154107"/>
                  </a:lnTo>
                  <a:lnTo>
                    <a:pt x="702373" y="120510"/>
                  </a:lnTo>
                  <a:lnTo>
                    <a:pt x="668775" y="90390"/>
                  </a:lnTo>
                  <a:lnTo>
                    <a:pt x="632008" y="64057"/>
                  </a:lnTo>
                  <a:lnTo>
                    <a:pt x="592381" y="41820"/>
                  </a:lnTo>
                  <a:lnTo>
                    <a:pt x="550202" y="23987"/>
                  </a:lnTo>
                  <a:lnTo>
                    <a:pt x="505780" y="10866"/>
                  </a:lnTo>
                  <a:lnTo>
                    <a:pt x="459423" y="2768"/>
                  </a:lnTo>
                  <a:lnTo>
                    <a:pt x="411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635DC84B-13B0-446A-B8F4-C3EF664D9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11031" y="1298918"/>
              <a:ext cx="966401" cy="793830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979E3AD-BEAC-4EEF-AB7A-8B6E66B1D02A}"/>
              </a:ext>
            </a:extLst>
          </p:cNvPr>
          <p:cNvGrpSpPr/>
          <p:nvPr/>
        </p:nvGrpSpPr>
        <p:grpSpPr>
          <a:xfrm>
            <a:off x="894039" y="2625219"/>
            <a:ext cx="1437462" cy="1437462"/>
            <a:chOff x="907770" y="2694803"/>
            <a:chExt cx="1367878" cy="1367878"/>
          </a:xfrm>
        </p:grpSpPr>
        <p:sp>
          <p:nvSpPr>
            <p:cNvPr id="84" name="object 9">
              <a:extLst>
                <a:ext uri="{FF2B5EF4-FFF2-40B4-BE49-F238E27FC236}">
                  <a16:creationId xmlns:a16="http://schemas.microsoft.com/office/drawing/2014/main" id="{45DC6A3D-C2D3-4D7F-AAA4-8F3E862AE336}"/>
                </a:ext>
              </a:extLst>
            </p:cNvPr>
            <p:cNvSpPr/>
            <p:nvPr/>
          </p:nvSpPr>
          <p:spPr>
            <a:xfrm>
              <a:off x="907770" y="2694803"/>
              <a:ext cx="1367878" cy="1367878"/>
            </a:xfrm>
            <a:custGeom>
              <a:avLst/>
              <a:gdLst/>
              <a:ahLst/>
              <a:cxnLst/>
              <a:rect l="l" t="t" r="r" b="b"/>
              <a:pathLst>
                <a:path w="1949450" h="1949450">
                  <a:moveTo>
                    <a:pt x="974623" y="0"/>
                  </a:moveTo>
                  <a:lnTo>
                    <a:pt x="925979" y="1192"/>
                  </a:lnTo>
                  <a:lnTo>
                    <a:pt x="877952" y="4733"/>
                  </a:lnTo>
                  <a:lnTo>
                    <a:pt x="830599" y="10567"/>
                  </a:lnTo>
                  <a:lnTo>
                    <a:pt x="783974" y="18637"/>
                  </a:lnTo>
                  <a:lnTo>
                    <a:pt x="738135" y="28888"/>
                  </a:lnTo>
                  <a:lnTo>
                    <a:pt x="693136" y="41264"/>
                  </a:lnTo>
                  <a:lnTo>
                    <a:pt x="649034" y="55708"/>
                  </a:lnTo>
                  <a:lnTo>
                    <a:pt x="605885" y="72167"/>
                  </a:lnTo>
                  <a:lnTo>
                    <a:pt x="563743" y="90582"/>
                  </a:lnTo>
                  <a:lnTo>
                    <a:pt x="522666" y="110900"/>
                  </a:lnTo>
                  <a:lnTo>
                    <a:pt x="482709" y="133063"/>
                  </a:lnTo>
                  <a:lnTo>
                    <a:pt x="443927" y="157016"/>
                  </a:lnTo>
                  <a:lnTo>
                    <a:pt x="406377" y="182703"/>
                  </a:lnTo>
                  <a:lnTo>
                    <a:pt x="370115" y="210068"/>
                  </a:lnTo>
                  <a:lnTo>
                    <a:pt x="335195" y="239056"/>
                  </a:lnTo>
                  <a:lnTo>
                    <a:pt x="301675" y="269610"/>
                  </a:lnTo>
                  <a:lnTo>
                    <a:pt x="269610" y="301675"/>
                  </a:lnTo>
                  <a:lnTo>
                    <a:pt x="239056" y="335195"/>
                  </a:lnTo>
                  <a:lnTo>
                    <a:pt x="210068" y="370115"/>
                  </a:lnTo>
                  <a:lnTo>
                    <a:pt x="182703" y="406377"/>
                  </a:lnTo>
                  <a:lnTo>
                    <a:pt x="157016" y="443927"/>
                  </a:lnTo>
                  <a:lnTo>
                    <a:pt x="133063" y="482709"/>
                  </a:lnTo>
                  <a:lnTo>
                    <a:pt x="110900" y="522666"/>
                  </a:lnTo>
                  <a:lnTo>
                    <a:pt x="90582" y="563743"/>
                  </a:lnTo>
                  <a:lnTo>
                    <a:pt x="72167" y="605885"/>
                  </a:lnTo>
                  <a:lnTo>
                    <a:pt x="55708" y="649034"/>
                  </a:lnTo>
                  <a:lnTo>
                    <a:pt x="41264" y="693136"/>
                  </a:lnTo>
                  <a:lnTo>
                    <a:pt x="28888" y="738135"/>
                  </a:lnTo>
                  <a:lnTo>
                    <a:pt x="18637" y="783974"/>
                  </a:lnTo>
                  <a:lnTo>
                    <a:pt x="10567" y="830599"/>
                  </a:lnTo>
                  <a:lnTo>
                    <a:pt x="4733" y="877952"/>
                  </a:lnTo>
                  <a:lnTo>
                    <a:pt x="1192" y="925979"/>
                  </a:lnTo>
                  <a:lnTo>
                    <a:pt x="0" y="974623"/>
                  </a:lnTo>
                  <a:lnTo>
                    <a:pt x="1192" y="1023266"/>
                  </a:lnTo>
                  <a:lnTo>
                    <a:pt x="4733" y="1071292"/>
                  </a:lnTo>
                  <a:lnTo>
                    <a:pt x="10567" y="1118644"/>
                  </a:lnTo>
                  <a:lnTo>
                    <a:pt x="18637" y="1165268"/>
                  </a:lnTo>
                  <a:lnTo>
                    <a:pt x="28888" y="1211107"/>
                  </a:lnTo>
                  <a:lnTo>
                    <a:pt x="41264" y="1256105"/>
                  </a:lnTo>
                  <a:lnTo>
                    <a:pt x="55708" y="1300207"/>
                  </a:lnTo>
                  <a:lnTo>
                    <a:pt x="72167" y="1343356"/>
                  </a:lnTo>
                  <a:lnTo>
                    <a:pt x="90582" y="1385497"/>
                  </a:lnTo>
                  <a:lnTo>
                    <a:pt x="110900" y="1426574"/>
                  </a:lnTo>
                  <a:lnTo>
                    <a:pt x="133063" y="1466532"/>
                  </a:lnTo>
                  <a:lnTo>
                    <a:pt x="157016" y="1505313"/>
                  </a:lnTo>
                  <a:lnTo>
                    <a:pt x="182703" y="1542863"/>
                  </a:lnTo>
                  <a:lnTo>
                    <a:pt x="210068" y="1579126"/>
                  </a:lnTo>
                  <a:lnTo>
                    <a:pt x="239056" y="1614045"/>
                  </a:lnTo>
                  <a:lnTo>
                    <a:pt x="269610" y="1647566"/>
                  </a:lnTo>
                  <a:lnTo>
                    <a:pt x="301675" y="1679631"/>
                  </a:lnTo>
                  <a:lnTo>
                    <a:pt x="335195" y="1710186"/>
                  </a:lnTo>
                  <a:lnTo>
                    <a:pt x="370115" y="1739174"/>
                  </a:lnTo>
                  <a:lnTo>
                    <a:pt x="406377" y="1766540"/>
                  </a:lnTo>
                  <a:lnTo>
                    <a:pt x="443927" y="1792227"/>
                  </a:lnTo>
                  <a:lnTo>
                    <a:pt x="482709" y="1816180"/>
                  </a:lnTo>
                  <a:lnTo>
                    <a:pt x="522666" y="1838344"/>
                  </a:lnTo>
                  <a:lnTo>
                    <a:pt x="563743" y="1858661"/>
                  </a:lnTo>
                  <a:lnTo>
                    <a:pt x="605885" y="1877077"/>
                  </a:lnTo>
                  <a:lnTo>
                    <a:pt x="649034" y="1893536"/>
                  </a:lnTo>
                  <a:lnTo>
                    <a:pt x="693136" y="1907981"/>
                  </a:lnTo>
                  <a:lnTo>
                    <a:pt x="738135" y="1920357"/>
                  </a:lnTo>
                  <a:lnTo>
                    <a:pt x="783974" y="1930608"/>
                  </a:lnTo>
                  <a:lnTo>
                    <a:pt x="830599" y="1938679"/>
                  </a:lnTo>
                  <a:lnTo>
                    <a:pt x="877952" y="1944512"/>
                  </a:lnTo>
                  <a:lnTo>
                    <a:pt x="925979" y="1948054"/>
                  </a:lnTo>
                  <a:lnTo>
                    <a:pt x="974623" y="1949246"/>
                  </a:lnTo>
                  <a:lnTo>
                    <a:pt x="1023267" y="1948054"/>
                  </a:lnTo>
                  <a:lnTo>
                    <a:pt x="1071294" y="1944512"/>
                  </a:lnTo>
                  <a:lnTo>
                    <a:pt x="1118647" y="1938679"/>
                  </a:lnTo>
                  <a:lnTo>
                    <a:pt x="1165272" y="1930608"/>
                  </a:lnTo>
                  <a:lnTo>
                    <a:pt x="1211111" y="1920357"/>
                  </a:lnTo>
                  <a:lnTo>
                    <a:pt x="1256110" y="1907981"/>
                  </a:lnTo>
                  <a:lnTo>
                    <a:pt x="1300212" y="1893536"/>
                  </a:lnTo>
                  <a:lnTo>
                    <a:pt x="1343361" y="1877077"/>
                  </a:lnTo>
                  <a:lnTo>
                    <a:pt x="1385503" y="1858661"/>
                  </a:lnTo>
                  <a:lnTo>
                    <a:pt x="1426580" y="1838344"/>
                  </a:lnTo>
                  <a:lnTo>
                    <a:pt x="1466537" y="1816180"/>
                  </a:lnTo>
                  <a:lnTo>
                    <a:pt x="1505319" y="1792227"/>
                  </a:lnTo>
                  <a:lnTo>
                    <a:pt x="1542869" y="1766540"/>
                  </a:lnTo>
                  <a:lnTo>
                    <a:pt x="1579131" y="1739174"/>
                  </a:lnTo>
                  <a:lnTo>
                    <a:pt x="1614050" y="1710186"/>
                  </a:lnTo>
                  <a:lnTo>
                    <a:pt x="1647570" y="1679631"/>
                  </a:lnTo>
                  <a:lnTo>
                    <a:pt x="1679636" y="1647566"/>
                  </a:lnTo>
                  <a:lnTo>
                    <a:pt x="1710190" y="1614045"/>
                  </a:lnTo>
                  <a:lnTo>
                    <a:pt x="1739178" y="1579126"/>
                  </a:lnTo>
                  <a:lnTo>
                    <a:pt x="1766543" y="1542863"/>
                  </a:lnTo>
                  <a:lnTo>
                    <a:pt x="1792230" y="1505313"/>
                  </a:lnTo>
                  <a:lnTo>
                    <a:pt x="1816183" y="1466532"/>
                  </a:lnTo>
                  <a:lnTo>
                    <a:pt x="1838346" y="1426574"/>
                  </a:lnTo>
                  <a:lnTo>
                    <a:pt x="1858664" y="1385497"/>
                  </a:lnTo>
                  <a:lnTo>
                    <a:pt x="1877079" y="1343356"/>
                  </a:lnTo>
                  <a:lnTo>
                    <a:pt x="1893537" y="1300207"/>
                  </a:lnTo>
                  <a:lnTo>
                    <a:pt x="1907982" y="1256105"/>
                  </a:lnTo>
                  <a:lnTo>
                    <a:pt x="1920358" y="1211107"/>
                  </a:lnTo>
                  <a:lnTo>
                    <a:pt x="1930609" y="1165268"/>
                  </a:lnTo>
                  <a:lnTo>
                    <a:pt x="1938679" y="1118644"/>
                  </a:lnTo>
                  <a:lnTo>
                    <a:pt x="1944513" y="1071292"/>
                  </a:lnTo>
                  <a:lnTo>
                    <a:pt x="1948054" y="1023266"/>
                  </a:lnTo>
                  <a:lnTo>
                    <a:pt x="1949246" y="974623"/>
                  </a:lnTo>
                  <a:lnTo>
                    <a:pt x="1948054" y="925979"/>
                  </a:lnTo>
                  <a:lnTo>
                    <a:pt x="1944513" y="877952"/>
                  </a:lnTo>
                  <a:lnTo>
                    <a:pt x="1938679" y="830599"/>
                  </a:lnTo>
                  <a:lnTo>
                    <a:pt x="1930609" y="783974"/>
                  </a:lnTo>
                  <a:lnTo>
                    <a:pt x="1920358" y="738135"/>
                  </a:lnTo>
                  <a:lnTo>
                    <a:pt x="1907982" y="693136"/>
                  </a:lnTo>
                  <a:lnTo>
                    <a:pt x="1893537" y="649034"/>
                  </a:lnTo>
                  <a:lnTo>
                    <a:pt x="1877079" y="605885"/>
                  </a:lnTo>
                  <a:lnTo>
                    <a:pt x="1858664" y="563743"/>
                  </a:lnTo>
                  <a:lnTo>
                    <a:pt x="1838346" y="522666"/>
                  </a:lnTo>
                  <a:lnTo>
                    <a:pt x="1816183" y="482709"/>
                  </a:lnTo>
                  <a:lnTo>
                    <a:pt x="1792230" y="443927"/>
                  </a:lnTo>
                  <a:lnTo>
                    <a:pt x="1766543" y="406377"/>
                  </a:lnTo>
                  <a:lnTo>
                    <a:pt x="1739178" y="370115"/>
                  </a:lnTo>
                  <a:lnTo>
                    <a:pt x="1710190" y="335195"/>
                  </a:lnTo>
                  <a:lnTo>
                    <a:pt x="1679636" y="301675"/>
                  </a:lnTo>
                  <a:lnTo>
                    <a:pt x="1647570" y="269610"/>
                  </a:lnTo>
                  <a:lnTo>
                    <a:pt x="1614050" y="239056"/>
                  </a:lnTo>
                  <a:lnTo>
                    <a:pt x="1579131" y="210068"/>
                  </a:lnTo>
                  <a:lnTo>
                    <a:pt x="1542869" y="182703"/>
                  </a:lnTo>
                  <a:lnTo>
                    <a:pt x="1505319" y="157016"/>
                  </a:lnTo>
                  <a:lnTo>
                    <a:pt x="1466537" y="133063"/>
                  </a:lnTo>
                  <a:lnTo>
                    <a:pt x="1426580" y="110900"/>
                  </a:lnTo>
                  <a:lnTo>
                    <a:pt x="1385503" y="90582"/>
                  </a:lnTo>
                  <a:lnTo>
                    <a:pt x="1343361" y="72167"/>
                  </a:lnTo>
                  <a:lnTo>
                    <a:pt x="1300212" y="55708"/>
                  </a:lnTo>
                  <a:lnTo>
                    <a:pt x="1256110" y="41264"/>
                  </a:lnTo>
                  <a:lnTo>
                    <a:pt x="1211111" y="28888"/>
                  </a:lnTo>
                  <a:lnTo>
                    <a:pt x="1165272" y="18637"/>
                  </a:lnTo>
                  <a:lnTo>
                    <a:pt x="1118647" y="10567"/>
                  </a:lnTo>
                  <a:lnTo>
                    <a:pt x="1071294" y="4733"/>
                  </a:lnTo>
                  <a:lnTo>
                    <a:pt x="1023267" y="1192"/>
                  </a:lnTo>
                  <a:lnTo>
                    <a:pt x="974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Graphic 84">
              <a:extLst>
                <a:ext uri="{FF2B5EF4-FFF2-40B4-BE49-F238E27FC236}">
                  <a16:creationId xmlns:a16="http://schemas.microsoft.com/office/drawing/2014/main" id="{9CAF4081-B8A3-4527-A51F-1B03767AC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51550" y="2938583"/>
              <a:ext cx="880318" cy="880318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62A80E21-96DE-4328-A6A7-2594F68888C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rgbClr val="0070C0">
                <a:tint val="45000"/>
                <a:satMod val="400000"/>
              </a:srgbClr>
            </a:duotone>
          </a:blip>
          <a:srcRect l="43270" r="43649" b="65248"/>
          <a:stretch/>
        </p:blipFill>
        <p:spPr>
          <a:xfrm>
            <a:off x="7002898" y="3902632"/>
            <a:ext cx="851550" cy="884201"/>
          </a:xfrm>
          <a:prstGeom prst="rect">
            <a:avLst/>
          </a:prstGeom>
          <a:ln>
            <a:noFill/>
          </a:ln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DAC8F5A-83A8-498E-BB3B-D048F5F3E8B9}"/>
              </a:ext>
            </a:extLst>
          </p:cNvPr>
          <p:cNvSpPr/>
          <p:nvPr/>
        </p:nvSpPr>
        <p:spPr>
          <a:xfrm>
            <a:off x="3471341" y="6252492"/>
            <a:ext cx="581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Completing the application form and submitting it doesn’t automatically enroll you in Medicare Part B. Social Security must first determine if you’re eligible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59128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818659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A &amp; </a:t>
            </a:r>
            <a:r>
              <a:rPr sz="2600" dirty="0"/>
              <a:t>B: </a:t>
            </a:r>
            <a:r>
              <a:rPr lang="en-US" sz="2600" spc="-5" dirty="0"/>
              <a:t>Late Enrollment Into Medicare</a:t>
            </a:r>
            <a:endParaRPr sz="2600" dirty="0"/>
          </a:p>
        </p:txBody>
      </p:sp>
      <p:sp>
        <p:nvSpPr>
          <p:cNvPr id="28" name="object 8">
            <a:extLst>
              <a:ext uri="{FF2B5EF4-FFF2-40B4-BE49-F238E27FC236}">
                <a16:creationId xmlns:a16="http://schemas.microsoft.com/office/drawing/2014/main" id="{F58109F0-D72A-4576-AFAC-E7A7F45EAB0F}"/>
              </a:ext>
            </a:extLst>
          </p:cNvPr>
          <p:cNvSpPr txBox="1"/>
          <p:nvPr/>
        </p:nvSpPr>
        <p:spPr>
          <a:xfrm>
            <a:off x="3541115" y="1575758"/>
            <a:ext cx="7867620" cy="4288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-5" dirty="0">
                <a:solidFill>
                  <a:srgbClr val="003B71"/>
                </a:solidFill>
                <a:cs typeface="Arial"/>
              </a:rPr>
              <a:t>General Enrollment Period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If you do not sign up for Part A and Part B when you’re first eligible, you can sign up between January 1 and March 31 each year, for a </a:t>
            </a:r>
            <a:r>
              <a:rPr lang="en-US" sz="1600" b="1" spc="-40" dirty="0">
                <a:cs typeface="Arial"/>
              </a:rPr>
              <a:t>July 1 effective date.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Period may be held by employers when you can disenroll from your current plan and switch to a Medicare Advantage plan.</a:t>
            </a:r>
          </a:p>
          <a:p>
            <a:pPr marL="12700" marR="51435">
              <a:lnSpc>
                <a:spcPct val="104200"/>
              </a:lnSpc>
              <a:spcBef>
                <a:spcPts val="894"/>
              </a:spcBef>
              <a:tabLst>
                <a:tab pos="137160" algn="l"/>
              </a:tabLst>
            </a:pP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/>
            </a:r>
            <a:br>
              <a:rPr lang="en-US" sz="1600" b="1" spc="-5" dirty="0">
                <a:solidFill>
                  <a:srgbClr val="003B71"/>
                </a:solidFill>
                <a:cs typeface="Arial"/>
              </a:rPr>
            </a:br>
            <a:r>
              <a:rPr lang="en-US" sz="1600" b="1" spc="-5" dirty="0">
                <a:solidFill>
                  <a:srgbClr val="003B71"/>
                </a:solidFill>
                <a:cs typeface="Arial"/>
              </a:rPr>
              <a:t>Special Enrollment Period</a:t>
            </a: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lang="en-US" sz="1600" spc="-40" dirty="0">
                <a:cs typeface="Arial"/>
              </a:rPr>
              <a:t>Triggered by certain events, such as loss of employment or retirement, that allow you to enroll in Medicare or change plans.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7A21222A-2615-4851-B9AE-F11B297AA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79603" y="3432610"/>
            <a:ext cx="884408" cy="88440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3186FF5-ECCA-4828-820F-849DF7A76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54667" y="3432610"/>
            <a:ext cx="884408" cy="88440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30F87B85-8E01-4667-A39A-248EB7DEB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29731" y="3432610"/>
            <a:ext cx="884408" cy="884408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94F07724-5FBF-495A-BC54-2C5D5455D713}"/>
              </a:ext>
            </a:extLst>
          </p:cNvPr>
          <p:cNvSpPr/>
          <p:nvPr/>
        </p:nvSpPr>
        <p:spPr>
          <a:xfrm rot="16200000">
            <a:off x="5010448" y="3006162"/>
            <a:ext cx="184176" cy="256032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61A2E9E2-F873-4F2C-8034-ECBEDABB42CB}"/>
              </a:ext>
            </a:extLst>
          </p:cNvPr>
          <p:cNvSpPr txBox="1"/>
          <p:nvPr/>
        </p:nvSpPr>
        <p:spPr>
          <a:xfrm>
            <a:off x="4387120" y="4483337"/>
            <a:ext cx="1446550" cy="191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 algn="ctr">
              <a:lnSpc>
                <a:spcPct val="104200"/>
              </a:lnSpc>
              <a:spcBef>
                <a:spcPts val="894"/>
              </a:spcBef>
              <a:tabLst>
                <a:tab pos="137160" algn="l"/>
              </a:tabLst>
            </a:pPr>
            <a:r>
              <a:rPr lang="en-US" sz="1200" spc="-40" dirty="0">
                <a:cs typeface="Arial"/>
              </a:rPr>
              <a:t>January 1 – March 31</a:t>
            </a:r>
            <a:endParaRPr lang="en-US" sz="1200" spc="-5" dirty="0">
              <a:solidFill>
                <a:srgbClr val="003B71"/>
              </a:solidFill>
              <a:cs typeface="Arial"/>
            </a:endParaRP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B6B2C4AF-CAFF-4803-B847-6B0FA191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04795" y="3432610"/>
            <a:ext cx="884408" cy="884408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24E69B2-C087-4101-9B87-05CCA4D20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79859" y="3432610"/>
            <a:ext cx="884408" cy="884408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3B6F03F5-45C8-47C3-B2BD-1B582AC2F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4925" y="3432610"/>
            <a:ext cx="884408" cy="884408"/>
          </a:xfrm>
          <a:prstGeom prst="rect">
            <a:avLst/>
          </a:prstGeom>
        </p:spPr>
      </p:pic>
      <p:sp>
        <p:nvSpPr>
          <p:cNvPr id="55" name="object 10">
            <a:extLst>
              <a:ext uri="{FF2B5EF4-FFF2-40B4-BE49-F238E27FC236}">
                <a16:creationId xmlns:a16="http://schemas.microsoft.com/office/drawing/2014/main" id="{8B079A52-FC3F-4CA3-93A9-1A73788FDCA3}"/>
              </a:ext>
            </a:extLst>
          </p:cNvPr>
          <p:cNvSpPr/>
          <p:nvPr/>
        </p:nvSpPr>
        <p:spPr>
          <a:xfrm>
            <a:off x="9099571" y="3093718"/>
            <a:ext cx="1601920" cy="1553060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BC0B9F6A-8A04-42D3-9495-C4012771B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367469" y="3164275"/>
            <a:ext cx="1066124" cy="1066124"/>
          </a:xfrm>
          <a:prstGeom prst="rect">
            <a:avLst/>
          </a:prstGeom>
        </p:spPr>
      </p:pic>
      <p:sp>
        <p:nvSpPr>
          <p:cNvPr id="57" name="object 8">
            <a:extLst>
              <a:ext uri="{FF2B5EF4-FFF2-40B4-BE49-F238E27FC236}">
                <a16:creationId xmlns:a16="http://schemas.microsoft.com/office/drawing/2014/main" id="{8FB0BEFD-82D2-4608-ABAE-F814F61DB6A7}"/>
              </a:ext>
            </a:extLst>
          </p:cNvPr>
          <p:cNvSpPr txBox="1"/>
          <p:nvPr/>
        </p:nvSpPr>
        <p:spPr>
          <a:xfrm>
            <a:off x="9287062" y="4105433"/>
            <a:ext cx="1226939" cy="384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35" algn="ctr">
              <a:lnSpc>
                <a:spcPct val="104200"/>
              </a:lnSpc>
              <a:spcBef>
                <a:spcPts val="894"/>
              </a:spcBef>
              <a:tabLst>
                <a:tab pos="137160" algn="l"/>
              </a:tabLst>
            </a:pPr>
            <a:r>
              <a:rPr lang="en-US" sz="1200" b="1" spc="-40" dirty="0">
                <a:cs typeface="Arial"/>
              </a:rPr>
              <a:t>Coverage begins</a:t>
            </a:r>
            <a:br>
              <a:rPr lang="en-US" sz="1200" b="1" spc="-40" dirty="0">
                <a:cs typeface="Arial"/>
              </a:rPr>
            </a:br>
            <a:r>
              <a:rPr lang="en-US" sz="1200" b="1" spc="-40" dirty="0">
                <a:cs typeface="Arial"/>
              </a:rPr>
              <a:t>July 1</a:t>
            </a:r>
            <a:endParaRPr lang="en-US" sz="1200" b="1" spc="-5" dirty="0">
              <a:solidFill>
                <a:srgbClr val="003B71"/>
              </a:solidFill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4BD29-5701-476A-9F3F-CFD1D49D8C60}"/>
              </a:ext>
            </a:extLst>
          </p:cNvPr>
          <p:cNvGrpSpPr/>
          <p:nvPr/>
        </p:nvGrpSpPr>
        <p:grpSpPr>
          <a:xfrm>
            <a:off x="4073049" y="3429000"/>
            <a:ext cx="2061271" cy="178510"/>
            <a:chOff x="4014351" y="4254871"/>
            <a:chExt cx="2061271" cy="178510"/>
          </a:xfrm>
        </p:grpSpPr>
        <p:sp>
          <p:nvSpPr>
            <p:cNvPr id="42" name="object 10">
              <a:extLst>
                <a:ext uri="{FF2B5EF4-FFF2-40B4-BE49-F238E27FC236}">
                  <a16:creationId xmlns:a16="http://schemas.microsoft.com/office/drawing/2014/main" id="{CD1FF2AE-A559-4B20-A6D4-24DFAB108951}"/>
                </a:ext>
              </a:extLst>
            </p:cNvPr>
            <p:cNvSpPr/>
            <p:nvPr/>
          </p:nvSpPr>
          <p:spPr>
            <a:xfrm>
              <a:off x="4014351" y="4254871"/>
              <a:ext cx="297517" cy="178510"/>
            </a:xfrm>
            <a:custGeom>
              <a:avLst/>
              <a:gdLst/>
              <a:ahLst/>
              <a:cxnLst/>
              <a:rect l="l" t="t" r="r" b="b"/>
              <a:pathLst>
                <a:path w="2522220" h="2597785">
                  <a:moveTo>
                    <a:pt x="0" y="2597277"/>
                  </a:moveTo>
                  <a:lnTo>
                    <a:pt x="2521623" y="2597277"/>
                  </a:lnTo>
                  <a:lnTo>
                    <a:pt x="2521623" y="0"/>
                  </a:lnTo>
                  <a:lnTo>
                    <a:pt x="0" y="0"/>
                  </a:lnTo>
                  <a:lnTo>
                    <a:pt x="0" y="2597277"/>
                  </a:lnTo>
                  <a:close/>
                </a:path>
              </a:pathLst>
            </a:custGeom>
            <a:solidFill>
              <a:srgbClr val="D4EAF9"/>
            </a:solidFill>
          </p:spPr>
          <p:txBody>
            <a:bodyPr wrap="none" lIns="45720" tIns="27432" rIns="45720" bIns="27432" rtlCol="0">
              <a:spAutoFit/>
            </a:bodyPr>
            <a:lstStyle/>
            <a:p>
              <a:pPr algn="ctr"/>
              <a:r>
                <a:rPr lang="en-US" sz="800" b="1" dirty="0"/>
                <a:t>JAN</a:t>
              </a:r>
              <a:endParaRPr sz="800" b="1" dirty="0"/>
            </a:p>
          </p:txBody>
        </p:sp>
        <p:sp>
          <p:nvSpPr>
            <p:cNvPr id="43" name="object 10">
              <a:extLst>
                <a:ext uri="{FF2B5EF4-FFF2-40B4-BE49-F238E27FC236}">
                  <a16:creationId xmlns:a16="http://schemas.microsoft.com/office/drawing/2014/main" id="{D8729E1A-4FCA-4DF7-A297-CA7E234FC67C}"/>
                </a:ext>
              </a:extLst>
            </p:cNvPr>
            <p:cNvSpPr/>
            <p:nvPr/>
          </p:nvSpPr>
          <p:spPr>
            <a:xfrm>
              <a:off x="4889415" y="4254871"/>
              <a:ext cx="297517" cy="178510"/>
            </a:xfrm>
            <a:custGeom>
              <a:avLst/>
              <a:gdLst/>
              <a:ahLst/>
              <a:cxnLst/>
              <a:rect l="l" t="t" r="r" b="b"/>
              <a:pathLst>
                <a:path w="2522220" h="2597785">
                  <a:moveTo>
                    <a:pt x="0" y="2597277"/>
                  </a:moveTo>
                  <a:lnTo>
                    <a:pt x="2521623" y="2597277"/>
                  </a:lnTo>
                  <a:lnTo>
                    <a:pt x="2521623" y="0"/>
                  </a:lnTo>
                  <a:lnTo>
                    <a:pt x="0" y="0"/>
                  </a:lnTo>
                  <a:lnTo>
                    <a:pt x="0" y="2597277"/>
                  </a:lnTo>
                  <a:close/>
                </a:path>
              </a:pathLst>
            </a:custGeom>
            <a:solidFill>
              <a:srgbClr val="D4EAF9"/>
            </a:solidFill>
          </p:spPr>
          <p:txBody>
            <a:bodyPr wrap="none" lIns="45720" tIns="27432" rIns="45720" bIns="27432" rtlCol="0">
              <a:spAutoFit/>
            </a:bodyPr>
            <a:lstStyle/>
            <a:p>
              <a:pPr algn="ctr"/>
              <a:r>
                <a:rPr lang="en-US" sz="800" b="1" dirty="0"/>
                <a:t>FEB</a:t>
              </a:r>
              <a:endParaRPr sz="800" b="1" dirty="0"/>
            </a:p>
          </p:txBody>
        </p:sp>
        <p:sp>
          <p:nvSpPr>
            <p:cNvPr id="44" name="object 10">
              <a:extLst>
                <a:ext uri="{FF2B5EF4-FFF2-40B4-BE49-F238E27FC236}">
                  <a16:creationId xmlns:a16="http://schemas.microsoft.com/office/drawing/2014/main" id="{FD07BD16-0286-4ADD-BD39-FD1F83553D80}"/>
                </a:ext>
              </a:extLst>
            </p:cNvPr>
            <p:cNvSpPr/>
            <p:nvPr/>
          </p:nvSpPr>
          <p:spPr>
            <a:xfrm>
              <a:off x="5750853" y="4254871"/>
              <a:ext cx="324769" cy="178510"/>
            </a:xfrm>
            <a:custGeom>
              <a:avLst/>
              <a:gdLst/>
              <a:ahLst/>
              <a:cxnLst/>
              <a:rect l="l" t="t" r="r" b="b"/>
              <a:pathLst>
                <a:path w="2522220" h="2597785">
                  <a:moveTo>
                    <a:pt x="0" y="2597277"/>
                  </a:moveTo>
                  <a:lnTo>
                    <a:pt x="2521623" y="2597277"/>
                  </a:lnTo>
                  <a:lnTo>
                    <a:pt x="2521623" y="0"/>
                  </a:lnTo>
                  <a:lnTo>
                    <a:pt x="0" y="0"/>
                  </a:lnTo>
                  <a:lnTo>
                    <a:pt x="0" y="2597277"/>
                  </a:lnTo>
                  <a:close/>
                </a:path>
              </a:pathLst>
            </a:custGeom>
            <a:solidFill>
              <a:srgbClr val="D4EAF9"/>
            </a:solidFill>
          </p:spPr>
          <p:txBody>
            <a:bodyPr wrap="none" lIns="45720" tIns="27432" rIns="45720" bIns="27432" rtlCol="0">
              <a:spAutoFit/>
            </a:bodyPr>
            <a:lstStyle/>
            <a:p>
              <a:pPr algn="ctr"/>
              <a:r>
                <a:rPr lang="en-US" sz="800" b="1" dirty="0"/>
                <a:t>MAR</a:t>
              </a:r>
              <a:endParaRPr sz="800" b="1" dirty="0"/>
            </a:p>
          </p:txBody>
        </p:sp>
      </p:grpSp>
      <p:sp>
        <p:nvSpPr>
          <p:cNvPr id="59" name="object 10">
            <a:extLst>
              <a:ext uri="{FF2B5EF4-FFF2-40B4-BE49-F238E27FC236}">
                <a16:creationId xmlns:a16="http://schemas.microsoft.com/office/drawing/2014/main" id="{656FDAEF-2755-4202-8A87-452A98A342C7}"/>
              </a:ext>
            </a:extLst>
          </p:cNvPr>
          <p:cNvSpPr/>
          <p:nvPr/>
        </p:nvSpPr>
        <p:spPr>
          <a:xfrm>
            <a:off x="6692630" y="3429000"/>
            <a:ext cx="308739" cy="178510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45720" tIns="27432" rIns="45720" bIns="27432" rtlCol="0">
            <a:spAutoFit/>
          </a:bodyPr>
          <a:lstStyle/>
          <a:p>
            <a:pPr algn="ctr"/>
            <a:r>
              <a:rPr lang="en-US" sz="800" b="1" dirty="0"/>
              <a:t>APR</a:t>
            </a:r>
            <a:endParaRPr sz="800" b="1" dirty="0"/>
          </a:p>
        </p:txBody>
      </p:sp>
      <p:sp>
        <p:nvSpPr>
          <p:cNvPr id="60" name="object 10">
            <a:extLst>
              <a:ext uri="{FF2B5EF4-FFF2-40B4-BE49-F238E27FC236}">
                <a16:creationId xmlns:a16="http://schemas.microsoft.com/office/drawing/2014/main" id="{07A9326A-B633-4251-8D02-311DA5B49063}"/>
              </a:ext>
            </a:extLst>
          </p:cNvPr>
          <p:cNvSpPr/>
          <p:nvPr/>
        </p:nvSpPr>
        <p:spPr>
          <a:xfrm>
            <a:off x="7562084" y="3429000"/>
            <a:ext cx="319960" cy="178510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45720" tIns="27432" rIns="45720" bIns="27432" rtlCol="0">
            <a:spAutoFit/>
          </a:bodyPr>
          <a:lstStyle/>
          <a:p>
            <a:pPr algn="ctr"/>
            <a:r>
              <a:rPr lang="en-US" sz="800" b="1" dirty="0"/>
              <a:t>MAY</a:t>
            </a:r>
            <a:endParaRPr sz="800" b="1" dirty="0"/>
          </a:p>
        </p:txBody>
      </p:sp>
      <p:sp>
        <p:nvSpPr>
          <p:cNvPr id="61" name="object 10">
            <a:extLst>
              <a:ext uri="{FF2B5EF4-FFF2-40B4-BE49-F238E27FC236}">
                <a16:creationId xmlns:a16="http://schemas.microsoft.com/office/drawing/2014/main" id="{6A674E26-25EF-4D90-8528-DA0B840A01CE}"/>
              </a:ext>
            </a:extLst>
          </p:cNvPr>
          <p:cNvSpPr/>
          <p:nvPr/>
        </p:nvSpPr>
        <p:spPr>
          <a:xfrm>
            <a:off x="8448372" y="3429000"/>
            <a:ext cx="297517" cy="178510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45720" tIns="27432" rIns="45720" bIns="27432" rtlCol="0">
            <a:spAutoFit/>
          </a:bodyPr>
          <a:lstStyle/>
          <a:p>
            <a:pPr algn="ctr"/>
            <a:r>
              <a:rPr lang="en-US" sz="800" b="1" dirty="0"/>
              <a:t>JUN</a:t>
            </a:r>
            <a:endParaRPr sz="800" b="1" dirty="0"/>
          </a:p>
        </p:txBody>
      </p:sp>
      <p:sp>
        <p:nvSpPr>
          <p:cNvPr id="62" name="object 10">
            <a:extLst>
              <a:ext uri="{FF2B5EF4-FFF2-40B4-BE49-F238E27FC236}">
                <a16:creationId xmlns:a16="http://schemas.microsoft.com/office/drawing/2014/main" id="{E0E25BDC-A693-493B-9605-EC07DB03BE89}"/>
              </a:ext>
            </a:extLst>
          </p:cNvPr>
          <p:cNvSpPr/>
          <p:nvPr/>
        </p:nvSpPr>
        <p:spPr>
          <a:xfrm>
            <a:off x="9673225" y="3016595"/>
            <a:ext cx="454612" cy="224677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45720" tIns="27432" rIns="45720" bIns="27432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JULY</a:t>
            </a:r>
            <a:endParaRPr sz="1100" b="1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C59A4AD-42A0-43AE-90C7-3FEEB01F585E}"/>
              </a:ext>
            </a:extLst>
          </p:cNvPr>
          <p:cNvSpPr/>
          <p:nvPr/>
        </p:nvSpPr>
        <p:spPr>
          <a:xfrm>
            <a:off x="3471341" y="6252492"/>
            <a:ext cx="581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Completing the application form and submitting it doesn’t automatically enroll you in Medicare Part B. Social Security must first determine if you’re eligible</a:t>
            </a:r>
            <a:r>
              <a:rPr lang="en-US" sz="1200" dirty="0"/>
              <a:t>.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0712BE02-5AC3-4CF4-A4BD-F60CAE20B2D3}"/>
              </a:ext>
            </a:extLst>
          </p:cNvPr>
          <p:cNvSpPr txBox="1">
            <a:spLocks/>
          </p:cNvSpPr>
          <p:nvPr/>
        </p:nvSpPr>
        <p:spPr>
          <a:xfrm>
            <a:off x="384048" y="6483190"/>
            <a:ext cx="27432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23C7C7-B0FF-451D-99FE-9EA893039DF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9" name="object 31">
            <a:extLst>
              <a:ext uri="{FF2B5EF4-FFF2-40B4-BE49-F238E27FC236}">
                <a16:creationId xmlns:a16="http://schemas.microsoft.com/office/drawing/2014/main" id="{15BDF14A-5B89-457C-8419-A70666038EEC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5">
            <a:extLst>
              <a:ext uri="{FF2B5EF4-FFF2-40B4-BE49-F238E27FC236}">
                <a16:creationId xmlns:a16="http://schemas.microsoft.com/office/drawing/2014/main" id="{22D2DB15-FF0B-4A55-BC29-18CF4F21802D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D411C85-902C-43E3-A4BA-8AB0671CD22A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63" name="Rectangle: Top Corners Rounded 62">
              <a:extLst>
                <a:ext uri="{FF2B5EF4-FFF2-40B4-BE49-F238E27FC236}">
                  <a16:creationId xmlns:a16="http://schemas.microsoft.com/office/drawing/2014/main" id="{1A72C876-8CC1-449C-9908-EA897342EE66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64" name="Graphic 63">
              <a:extLst>
                <a:ext uri="{FF2B5EF4-FFF2-40B4-BE49-F238E27FC236}">
                  <a16:creationId xmlns:a16="http://schemas.microsoft.com/office/drawing/2014/main" id="{5F4AE8C9-50FB-48D9-B99C-E6792FAD6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341890B8-61D5-45B8-960A-3ED42FE6C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B6DE5EC-1C25-40C1-83C3-E3EDBA1D2272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11E79E13-6CF4-43AA-88DD-0947A0C7A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27BE04A4-D27D-402E-9B6F-9294E4A3A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456376E-540C-493A-B4AC-48E34BA759D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70" name="Rectangle: Top Corners Rounded 69">
                <a:extLst>
                  <a:ext uri="{FF2B5EF4-FFF2-40B4-BE49-F238E27FC236}">
                    <a16:creationId xmlns:a16="http://schemas.microsoft.com/office/drawing/2014/main" id="{B5DD9373-EBCE-4F03-B1FC-CC9973B74235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71" name="Graphic 70">
                <a:extLst>
                  <a:ext uri="{FF2B5EF4-FFF2-40B4-BE49-F238E27FC236}">
                    <a16:creationId xmlns:a16="http://schemas.microsoft.com/office/drawing/2014/main" id="{4449EB41-01DA-4FA9-AF0D-C1B9F56E57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72" name="Graphic 71">
                <a:extLst>
                  <a:ext uri="{FF2B5EF4-FFF2-40B4-BE49-F238E27FC236}">
                    <a16:creationId xmlns:a16="http://schemas.microsoft.com/office/drawing/2014/main" id="{69E85544-6DD6-416B-AD84-CFA2EE80AC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E2398B9-9DD7-4F10-B4BB-634665FC5598}"/>
              </a:ext>
            </a:extLst>
          </p:cNvPr>
          <p:cNvGrpSpPr/>
          <p:nvPr/>
        </p:nvGrpSpPr>
        <p:grpSpPr>
          <a:xfrm>
            <a:off x="894039" y="914401"/>
            <a:ext cx="1441373" cy="1441373"/>
            <a:chOff x="907770" y="1066801"/>
            <a:chExt cx="1371600" cy="1371600"/>
          </a:xfrm>
        </p:grpSpPr>
        <p:sp>
          <p:nvSpPr>
            <p:cNvPr id="74" name="object 15">
              <a:extLst>
                <a:ext uri="{FF2B5EF4-FFF2-40B4-BE49-F238E27FC236}">
                  <a16:creationId xmlns:a16="http://schemas.microsoft.com/office/drawing/2014/main" id="{D52004B4-6054-446E-B575-A1020E446F02}"/>
                </a:ext>
              </a:extLst>
            </p:cNvPr>
            <p:cNvSpPr/>
            <p:nvPr/>
          </p:nvSpPr>
          <p:spPr>
            <a:xfrm>
              <a:off x="907770" y="1066801"/>
              <a:ext cx="1371600" cy="1371600"/>
            </a:xfrm>
            <a:custGeom>
              <a:avLst/>
              <a:gdLst/>
              <a:ahLst/>
              <a:cxnLst/>
              <a:rect l="l" t="t" r="r" b="b"/>
              <a:pathLst>
                <a:path w="822960" h="822960">
                  <a:moveTo>
                    <a:pt x="411441" y="0"/>
                  </a:moveTo>
                  <a:lnTo>
                    <a:pt x="363459" y="2768"/>
                  </a:lnTo>
                  <a:lnTo>
                    <a:pt x="317103" y="10866"/>
                  </a:lnTo>
                  <a:lnTo>
                    <a:pt x="272681" y="23987"/>
                  </a:lnTo>
                  <a:lnTo>
                    <a:pt x="230502" y="41820"/>
                  </a:lnTo>
                  <a:lnTo>
                    <a:pt x="190874" y="64057"/>
                  </a:lnTo>
                  <a:lnTo>
                    <a:pt x="154107" y="90390"/>
                  </a:lnTo>
                  <a:lnTo>
                    <a:pt x="120510" y="120510"/>
                  </a:lnTo>
                  <a:lnTo>
                    <a:pt x="90390" y="154107"/>
                  </a:lnTo>
                  <a:lnTo>
                    <a:pt x="64057" y="190874"/>
                  </a:lnTo>
                  <a:lnTo>
                    <a:pt x="41820" y="230502"/>
                  </a:lnTo>
                  <a:lnTo>
                    <a:pt x="23987" y="272681"/>
                  </a:lnTo>
                  <a:lnTo>
                    <a:pt x="10866" y="317103"/>
                  </a:lnTo>
                  <a:lnTo>
                    <a:pt x="2768" y="363459"/>
                  </a:lnTo>
                  <a:lnTo>
                    <a:pt x="0" y="411441"/>
                  </a:lnTo>
                  <a:lnTo>
                    <a:pt x="2768" y="459423"/>
                  </a:lnTo>
                  <a:lnTo>
                    <a:pt x="10866" y="505780"/>
                  </a:lnTo>
                  <a:lnTo>
                    <a:pt x="23987" y="550202"/>
                  </a:lnTo>
                  <a:lnTo>
                    <a:pt x="41820" y="592381"/>
                  </a:lnTo>
                  <a:lnTo>
                    <a:pt x="64057" y="632008"/>
                  </a:lnTo>
                  <a:lnTo>
                    <a:pt x="90390" y="668775"/>
                  </a:lnTo>
                  <a:lnTo>
                    <a:pt x="120510" y="702373"/>
                  </a:lnTo>
                  <a:lnTo>
                    <a:pt x="154107" y="732493"/>
                  </a:lnTo>
                  <a:lnTo>
                    <a:pt x="190874" y="758826"/>
                  </a:lnTo>
                  <a:lnTo>
                    <a:pt x="230502" y="781063"/>
                  </a:lnTo>
                  <a:lnTo>
                    <a:pt x="272681" y="798896"/>
                  </a:lnTo>
                  <a:lnTo>
                    <a:pt x="317103" y="812017"/>
                  </a:lnTo>
                  <a:lnTo>
                    <a:pt x="363459" y="820115"/>
                  </a:lnTo>
                  <a:lnTo>
                    <a:pt x="411441" y="822883"/>
                  </a:lnTo>
                  <a:lnTo>
                    <a:pt x="459423" y="820115"/>
                  </a:lnTo>
                  <a:lnTo>
                    <a:pt x="505780" y="812017"/>
                  </a:lnTo>
                  <a:lnTo>
                    <a:pt x="550202" y="798896"/>
                  </a:lnTo>
                  <a:lnTo>
                    <a:pt x="592381" y="781063"/>
                  </a:lnTo>
                  <a:lnTo>
                    <a:pt x="632008" y="758826"/>
                  </a:lnTo>
                  <a:lnTo>
                    <a:pt x="668775" y="732493"/>
                  </a:lnTo>
                  <a:lnTo>
                    <a:pt x="702373" y="702373"/>
                  </a:lnTo>
                  <a:lnTo>
                    <a:pt x="732493" y="668775"/>
                  </a:lnTo>
                  <a:lnTo>
                    <a:pt x="758826" y="632008"/>
                  </a:lnTo>
                  <a:lnTo>
                    <a:pt x="781063" y="592381"/>
                  </a:lnTo>
                  <a:lnTo>
                    <a:pt x="798896" y="550202"/>
                  </a:lnTo>
                  <a:lnTo>
                    <a:pt x="812017" y="505780"/>
                  </a:lnTo>
                  <a:lnTo>
                    <a:pt x="820115" y="459423"/>
                  </a:lnTo>
                  <a:lnTo>
                    <a:pt x="822883" y="411441"/>
                  </a:lnTo>
                  <a:lnTo>
                    <a:pt x="820115" y="363459"/>
                  </a:lnTo>
                  <a:lnTo>
                    <a:pt x="812017" y="317103"/>
                  </a:lnTo>
                  <a:lnTo>
                    <a:pt x="798896" y="272681"/>
                  </a:lnTo>
                  <a:lnTo>
                    <a:pt x="781063" y="230502"/>
                  </a:lnTo>
                  <a:lnTo>
                    <a:pt x="758826" y="190874"/>
                  </a:lnTo>
                  <a:lnTo>
                    <a:pt x="732493" y="154107"/>
                  </a:lnTo>
                  <a:lnTo>
                    <a:pt x="702373" y="120510"/>
                  </a:lnTo>
                  <a:lnTo>
                    <a:pt x="668775" y="90390"/>
                  </a:lnTo>
                  <a:lnTo>
                    <a:pt x="632008" y="64057"/>
                  </a:lnTo>
                  <a:lnTo>
                    <a:pt x="592381" y="41820"/>
                  </a:lnTo>
                  <a:lnTo>
                    <a:pt x="550202" y="23987"/>
                  </a:lnTo>
                  <a:lnTo>
                    <a:pt x="505780" y="10866"/>
                  </a:lnTo>
                  <a:lnTo>
                    <a:pt x="459423" y="2768"/>
                  </a:lnTo>
                  <a:lnTo>
                    <a:pt x="411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EBC4862A-4C2D-484E-8FC7-E242D2DBB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111031" y="1298918"/>
              <a:ext cx="966401" cy="79383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76D7FF4-A1D7-4C50-A5C5-A001B96082F9}"/>
              </a:ext>
            </a:extLst>
          </p:cNvPr>
          <p:cNvGrpSpPr/>
          <p:nvPr/>
        </p:nvGrpSpPr>
        <p:grpSpPr>
          <a:xfrm>
            <a:off x="894039" y="2625219"/>
            <a:ext cx="1437462" cy="1437462"/>
            <a:chOff x="907770" y="2694803"/>
            <a:chExt cx="1367878" cy="1367878"/>
          </a:xfrm>
        </p:grpSpPr>
        <p:sp>
          <p:nvSpPr>
            <p:cNvPr id="77" name="object 9">
              <a:extLst>
                <a:ext uri="{FF2B5EF4-FFF2-40B4-BE49-F238E27FC236}">
                  <a16:creationId xmlns:a16="http://schemas.microsoft.com/office/drawing/2014/main" id="{42ADD62A-8D43-481C-A2A7-3039A262EC1A}"/>
                </a:ext>
              </a:extLst>
            </p:cNvPr>
            <p:cNvSpPr/>
            <p:nvPr/>
          </p:nvSpPr>
          <p:spPr>
            <a:xfrm>
              <a:off x="907770" y="2694803"/>
              <a:ext cx="1367878" cy="1367878"/>
            </a:xfrm>
            <a:custGeom>
              <a:avLst/>
              <a:gdLst/>
              <a:ahLst/>
              <a:cxnLst/>
              <a:rect l="l" t="t" r="r" b="b"/>
              <a:pathLst>
                <a:path w="1949450" h="1949450">
                  <a:moveTo>
                    <a:pt x="974623" y="0"/>
                  </a:moveTo>
                  <a:lnTo>
                    <a:pt x="925979" y="1192"/>
                  </a:lnTo>
                  <a:lnTo>
                    <a:pt x="877952" y="4733"/>
                  </a:lnTo>
                  <a:lnTo>
                    <a:pt x="830599" y="10567"/>
                  </a:lnTo>
                  <a:lnTo>
                    <a:pt x="783974" y="18637"/>
                  </a:lnTo>
                  <a:lnTo>
                    <a:pt x="738135" y="28888"/>
                  </a:lnTo>
                  <a:lnTo>
                    <a:pt x="693136" y="41264"/>
                  </a:lnTo>
                  <a:lnTo>
                    <a:pt x="649034" y="55708"/>
                  </a:lnTo>
                  <a:lnTo>
                    <a:pt x="605885" y="72167"/>
                  </a:lnTo>
                  <a:lnTo>
                    <a:pt x="563743" y="90582"/>
                  </a:lnTo>
                  <a:lnTo>
                    <a:pt x="522666" y="110900"/>
                  </a:lnTo>
                  <a:lnTo>
                    <a:pt x="482709" y="133063"/>
                  </a:lnTo>
                  <a:lnTo>
                    <a:pt x="443927" y="157016"/>
                  </a:lnTo>
                  <a:lnTo>
                    <a:pt x="406377" y="182703"/>
                  </a:lnTo>
                  <a:lnTo>
                    <a:pt x="370115" y="210068"/>
                  </a:lnTo>
                  <a:lnTo>
                    <a:pt x="335195" y="239056"/>
                  </a:lnTo>
                  <a:lnTo>
                    <a:pt x="301675" y="269610"/>
                  </a:lnTo>
                  <a:lnTo>
                    <a:pt x="269610" y="301675"/>
                  </a:lnTo>
                  <a:lnTo>
                    <a:pt x="239056" y="335195"/>
                  </a:lnTo>
                  <a:lnTo>
                    <a:pt x="210068" y="370115"/>
                  </a:lnTo>
                  <a:lnTo>
                    <a:pt x="182703" y="406377"/>
                  </a:lnTo>
                  <a:lnTo>
                    <a:pt x="157016" y="443927"/>
                  </a:lnTo>
                  <a:lnTo>
                    <a:pt x="133063" y="482709"/>
                  </a:lnTo>
                  <a:lnTo>
                    <a:pt x="110900" y="522666"/>
                  </a:lnTo>
                  <a:lnTo>
                    <a:pt x="90582" y="563743"/>
                  </a:lnTo>
                  <a:lnTo>
                    <a:pt x="72167" y="605885"/>
                  </a:lnTo>
                  <a:lnTo>
                    <a:pt x="55708" y="649034"/>
                  </a:lnTo>
                  <a:lnTo>
                    <a:pt x="41264" y="693136"/>
                  </a:lnTo>
                  <a:lnTo>
                    <a:pt x="28888" y="738135"/>
                  </a:lnTo>
                  <a:lnTo>
                    <a:pt x="18637" y="783974"/>
                  </a:lnTo>
                  <a:lnTo>
                    <a:pt x="10567" y="830599"/>
                  </a:lnTo>
                  <a:lnTo>
                    <a:pt x="4733" y="877952"/>
                  </a:lnTo>
                  <a:lnTo>
                    <a:pt x="1192" y="925979"/>
                  </a:lnTo>
                  <a:lnTo>
                    <a:pt x="0" y="974623"/>
                  </a:lnTo>
                  <a:lnTo>
                    <a:pt x="1192" y="1023266"/>
                  </a:lnTo>
                  <a:lnTo>
                    <a:pt x="4733" y="1071292"/>
                  </a:lnTo>
                  <a:lnTo>
                    <a:pt x="10567" y="1118644"/>
                  </a:lnTo>
                  <a:lnTo>
                    <a:pt x="18637" y="1165268"/>
                  </a:lnTo>
                  <a:lnTo>
                    <a:pt x="28888" y="1211107"/>
                  </a:lnTo>
                  <a:lnTo>
                    <a:pt x="41264" y="1256105"/>
                  </a:lnTo>
                  <a:lnTo>
                    <a:pt x="55708" y="1300207"/>
                  </a:lnTo>
                  <a:lnTo>
                    <a:pt x="72167" y="1343356"/>
                  </a:lnTo>
                  <a:lnTo>
                    <a:pt x="90582" y="1385497"/>
                  </a:lnTo>
                  <a:lnTo>
                    <a:pt x="110900" y="1426574"/>
                  </a:lnTo>
                  <a:lnTo>
                    <a:pt x="133063" y="1466532"/>
                  </a:lnTo>
                  <a:lnTo>
                    <a:pt x="157016" y="1505313"/>
                  </a:lnTo>
                  <a:lnTo>
                    <a:pt x="182703" y="1542863"/>
                  </a:lnTo>
                  <a:lnTo>
                    <a:pt x="210068" y="1579126"/>
                  </a:lnTo>
                  <a:lnTo>
                    <a:pt x="239056" y="1614045"/>
                  </a:lnTo>
                  <a:lnTo>
                    <a:pt x="269610" y="1647566"/>
                  </a:lnTo>
                  <a:lnTo>
                    <a:pt x="301675" y="1679631"/>
                  </a:lnTo>
                  <a:lnTo>
                    <a:pt x="335195" y="1710186"/>
                  </a:lnTo>
                  <a:lnTo>
                    <a:pt x="370115" y="1739174"/>
                  </a:lnTo>
                  <a:lnTo>
                    <a:pt x="406377" y="1766540"/>
                  </a:lnTo>
                  <a:lnTo>
                    <a:pt x="443927" y="1792227"/>
                  </a:lnTo>
                  <a:lnTo>
                    <a:pt x="482709" y="1816180"/>
                  </a:lnTo>
                  <a:lnTo>
                    <a:pt x="522666" y="1838344"/>
                  </a:lnTo>
                  <a:lnTo>
                    <a:pt x="563743" y="1858661"/>
                  </a:lnTo>
                  <a:lnTo>
                    <a:pt x="605885" y="1877077"/>
                  </a:lnTo>
                  <a:lnTo>
                    <a:pt x="649034" y="1893536"/>
                  </a:lnTo>
                  <a:lnTo>
                    <a:pt x="693136" y="1907981"/>
                  </a:lnTo>
                  <a:lnTo>
                    <a:pt x="738135" y="1920357"/>
                  </a:lnTo>
                  <a:lnTo>
                    <a:pt x="783974" y="1930608"/>
                  </a:lnTo>
                  <a:lnTo>
                    <a:pt x="830599" y="1938679"/>
                  </a:lnTo>
                  <a:lnTo>
                    <a:pt x="877952" y="1944512"/>
                  </a:lnTo>
                  <a:lnTo>
                    <a:pt x="925979" y="1948054"/>
                  </a:lnTo>
                  <a:lnTo>
                    <a:pt x="974623" y="1949246"/>
                  </a:lnTo>
                  <a:lnTo>
                    <a:pt x="1023267" y="1948054"/>
                  </a:lnTo>
                  <a:lnTo>
                    <a:pt x="1071294" y="1944512"/>
                  </a:lnTo>
                  <a:lnTo>
                    <a:pt x="1118647" y="1938679"/>
                  </a:lnTo>
                  <a:lnTo>
                    <a:pt x="1165272" y="1930608"/>
                  </a:lnTo>
                  <a:lnTo>
                    <a:pt x="1211111" y="1920357"/>
                  </a:lnTo>
                  <a:lnTo>
                    <a:pt x="1256110" y="1907981"/>
                  </a:lnTo>
                  <a:lnTo>
                    <a:pt x="1300212" y="1893536"/>
                  </a:lnTo>
                  <a:lnTo>
                    <a:pt x="1343361" y="1877077"/>
                  </a:lnTo>
                  <a:lnTo>
                    <a:pt x="1385503" y="1858661"/>
                  </a:lnTo>
                  <a:lnTo>
                    <a:pt x="1426580" y="1838344"/>
                  </a:lnTo>
                  <a:lnTo>
                    <a:pt x="1466537" y="1816180"/>
                  </a:lnTo>
                  <a:lnTo>
                    <a:pt x="1505319" y="1792227"/>
                  </a:lnTo>
                  <a:lnTo>
                    <a:pt x="1542869" y="1766540"/>
                  </a:lnTo>
                  <a:lnTo>
                    <a:pt x="1579131" y="1739174"/>
                  </a:lnTo>
                  <a:lnTo>
                    <a:pt x="1614050" y="1710186"/>
                  </a:lnTo>
                  <a:lnTo>
                    <a:pt x="1647570" y="1679631"/>
                  </a:lnTo>
                  <a:lnTo>
                    <a:pt x="1679636" y="1647566"/>
                  </a:lnTo>
                  <a:lnTo>
                    <a:pt x="1710190" y="1614045"/>
                  </a:lnTo>
                  <a:lnTo>
                    <a:pt x="1739178" y="1579126"/>
                  </a:lnTo>
                  <a:lnTo>
                    <a:pt x="1766543" y="1542863"/>
                  </a:lnTo>
                  <a:lnTo>
                    <a:pt x="1792230" y="1505313"/>
                  </a:lnTo>
                  <a:lnTo>
                    <a:pt x="1816183" y="1466532"/>
                  </a:lnTo>
                  <a:lnTo>
                    <a:pt x="1838346" y="1426574"/>
                  </a:lnTo>
                  <a:lnTo>
                    <a:pt x="1858664" y="1385497"/>
                  </a:lnTo>
                  <a:lnTo>
                    <a:pt x="1877079" y="1343356"/>
                  </a:lnTo>
                  <a:lnTo>
                    <a:pt x="1893537" y="1300207"/>
                  </a:lnTo>
                  <a:lnTo>
                    <a:pt x="1907982" y="1256105"/>
                  </a:lnTo>
                  <a:lnTo>
                    <a:pt x="1920358" y="1211107"/>
                  </a:lnTo>
                  <a:lnTo>
                    <a:pt x="1930609" y="1165268"/>
                  </a:lnTo>
                  <a:lnTo>
                    <a:pt x="1938679" y="1118644"/>
                  </a:lnTo>
                  <a:lnTo>
                    <a:pt x="1944513" y="1071292"/>
                  </a:lnTo>
                  <a:lnTo>
                    <a:pt x="1948054" y="1023266"/>
                  </a:lnTo>
                  <a:lnTo>
                    <a:pt x="1949246" y="974623"/>
                  </a:lnTo>
                  <a:lnTo>
                    <a:pt x="1948054" y="925979"/>
                  </a:lnTo>
                  <a:lnTo>
                    <a:pt x="1944513" y="877952"/>
                  </a:lnTo>
                  <a:lnTo>
                    <a:pt x="1938679" y="830599"/>
                  </a:lnTo>
                  <a:lnTo>
                    <a:pt x="1930609" y="783974"/>
                  </a:lnTo>
                  <a:lnTo>
                    <a:pt x="1920358" y="738135"/>
                  </a:lnTo>
                  <a:lnTo>
                    <a:pt x="1907982" y="693136"/>
                  </a:lnTo>
                  <a:lnTo>
                    <a:pt x="1893537" y="649034"/>
                  </a:lnTo>
                  <a:lnTo>
                    <a:pt x="1877079" y="605885"/>
                  </a:lnTo>
                  <a:lnTo>
                    <a:pt x="1858664" y="563743"/>
                  </a:lnTo>
                  <a:lnTo>
                    <a:pt x="1838346" y="522666"/>
                  </a:lnTo>
                  <a:lnTo>
                    <a:pt x="1816183" y="482709"/>
                  </a:lnTo>
                  <a:lnTo>
                    <a:pt x="1792230" y="443927"/>
                  </a:lnTo>
                  <a:lnTo>
                    <a:pt x="1766543" y="406377"/>
                  </a:lnTo>
                  <a:lnTo>
                    <a:pt x="1739178" y="370115"/>
                  </a:lnTo>
                  <a:lnTo>
                    <a:pt x="1710190" y="335195"/>
                  </a:lnTo>
                  <a:lnTo>
                    <a:pt x="1679636" y="301675"/>
                  </a:lnTo>
                  <a:lnTo>
                    <a:pt x="1647570" y="269610"/>
                  </a:lnTo>
                  <a:lnTo>
                    <a:pt x="1614050" y="239056"/>
                  </a:lnTo>
                  <a:lnTo>
                    <a:pt x="1579131" y="210068"/>
                  </a:lnTo>
                  <a:lnTo>
                    <a:pt x="1542869" y="182703"/>
                  </a:lnTo>
                  <a:lnTo>
                    <a:pt x="1505319" y="157016"/>
                  </a:lnTo>
                  <a:lnTo>
                    <a:pt x="1466537" y="133063"/>
                  </a:lnTo>
                  <a:lnTo>
                    <a:pt x="1426580" y="110900"/>
                  </a:lnTo>
                  <a:lnTo>
                    <a:pt x="1385503" y="90582"/>
                  </a:lnTo>
                  <a:lnTo>
                    <a:pt x="1343361" y="72167"/>
                  </a:lnTo>
                  <a:lnTo>
                    <a:pt x="1300212" y="55708"/>
                  </a:lnTo>
                  <a:lnTo>
                    <a:pt x="1256110" y="41264"/>
                  </a:lnTo>
                  <a:lnTo>
                    <a:pt x="1211111" y="28888"/>
                  </a:lnTo>
                  <a:lnTo>
                    <a:pt x="1165272" y="18637"/>
                  </a:lnTo>
                  <a:lnTo>
                    <a:pt x="1118647" y="10567"/>
                  </a:lnTo>
                  <a:lnTo>
                    <a:pt x="1071294" y="4733"/>
                  </a:lnTo>
                  <a:lnTo>
                    <a:pt x="1023267" y="1192"/>
                  </a:lnTo>
                  <a:lnTo>
                    <a:pt x="974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Graphic 77">
              <a:extLst>
                <a:ext uri="{FF2B5EF4-FFF2-40B4-BE49-F238E27FC236}">
                  <a16:creationId xmlns:a16="http://schemas.microsoft.com/office/drawing/2014/main" id="{938F485D-702D-4D8E-ADE4-56077E736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151550" y="2938583"/>
              <a:ext cx="880318" cy="8803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33831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CD7283-502B-4E51-893B-93ACF4A04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559" y="3461049"/>
            <a:ext cx="4642808" cy="3401568"/>
          </a:xfrm>
          <a:prstGeom prst="rect">
            <a:avLst/>
          </a:prstGeom>
        </p:spPr>
      </p:pic>
      <p:graphicFrame>
        <p:nvGraphicFramePr>
          <p:cNvPr id="29" name="Group 83">
            <a:extLst>
              <a:ext uri="{FF2B5EF4-FFF2-40B4-BE49-F238E27FC236}">
                <a16:creationId xmlns:a16="http://schemas.microsoft.com/office/drawing/2014/main" id="{229A2B6A-31AB-4BAF-8600-452F685BE24F}"/>
              </a:ext>
            </a:extLst>
          </p:cNvPr>
          <p:cNvGraphicFramePr>
            <a:graphicFrameLocks noGrp="1"/>
          </p:cNvGraphicFramePr>
          <p:nvPr/>
        </p:nvGraphicFramePr>
        <p:xfrm>
          <a:off x="834972" y="2271916"/>
          <a:ext cx="5760720" cy="359408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35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Kaiser Permanente region</a:t>
                      </a:r>
                    </a:p>
                  </a:txBody>
                  <a:tcPr marL="137160" marR="137160" marT="109728" marB="109728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 rating*</a:t>
                      </a:r>
                    </a:p>
                  </a:txBody>
                  <a:tcPr marL="137160" marR="137160" marT="109728" marB="109728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California</a:t>
                      </a:r>
                    </a:p>
                  </a:txBody>
                  <a:tcPr marL="137160" marR="137160" marT="109728" marB="109728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400" dirty="0"/>
                    </a:p>
                  </a:txBody>
                  <a:tcPr marL="137160" marR="137160" marT="109728" marB="109728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9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Colorado</a:t>
                      </a:r>
                    </a:p>
                  </a:txBody>
                  <a:tcPr marL="137160" marR="137160" marT="109728" marB="109728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</a:p>
                  </a:txBody>
                  <a:tcPr marL="137160" marR="137160" marT="109728" marB="109728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9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Georgia</a:t>
                      </a:r>
                    </a:p>
                  </a:txBody>
                  <a:tcPr marL="137160" marR="137160" marT="109728" marB="109728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marT="109728" marB="109728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Hawaii</a:t>
                      </a:r>
                    </a:p>
                  </a:txBody>
                  <a:tcPr marL="137160" marR="137160" marT="109728" marB="109728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marT="109728" marB="109728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9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Mid-Atlantic States (MD, VA, D.C.)</a:t>
                      </a:r>
                    </a:p>
                  </a:txBody>
                  <a:tcPr marL="137160" marR="137160" marT="109728" marB="109728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marT="109728" marB="109728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9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Northwest (OR, SW Washington)</a:t>
                      </a:r>
                    </a:p>
                  </a:txBody>
                  <a:tcPr marL="137160" marR="137160" marT="109728" marB="109728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marT="109728" marB="109728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9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Kaiser Permanente Washington</a:t>
                      </a:r>
                    </a:p>
                  </a:txBody>
                  <a:tcPr marL="137160" marR="137160" marT="109728" marB="109728" anchor="ctr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37160" marR="137160" marT="109728" marB="109728" horzOverflow="overflow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396480"/>
                  </a:ext>
                </a:extLst>
              </a:tr>
            </a:tbl>
          </a:graphicData>
        </a:graphic>
      </p:graphicFrame>
      <p:pic>
        <p:nvPicPr>
          <p:cNvPr id="82" name="Graphic 81">
            <a:extLst>
              <a:ext uri="{FF2B5EF4-FFF2-40B4-BE49-F238E27FC236}">
                <a16:creationId xmlns:a16="http://schemas.microsoft.com/office/drawing/2014/main" id="{CDEEA218-A1A7-40D6-B2EE-2860038877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56653" y="5070537"/>
            <a:ext cx="1382331" cy="21991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C867F84-6BBB-4A71-A2A4-363046E530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56653" y="2840811"/>
            <a:ext cx="1382331" cy="219916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DFDB72B8-8836-4F79-9CB7-5DB461074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56653" y="3287645"/>
            <a:ext cx="1382331" cy="219916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97BBA595-0E7B-4379-85A1-ED5ADC8627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56653" y="3734479"/>
            <a:ext cx="1382331" cy="219916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027B6251-FF21-4E6D-9863-116CAC8CC1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56653" y="4181313"/>
            <a:ext cx="1382331" cy="219916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4B725E69-DAEE-4AFE-96A8-24E70B77B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56653" y="4628147"/>
            <a:ext cx="1382331" cy="219916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2D5CE9-601F-474F-9482-29A7CA0D2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FEDERAL MEMBERS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4401" y="822960"/>
            <a:ext cx="5871990" cy="421946"/>
          </a:xfrm>
        </p:spPr>
        <p:txBody>
          <a:bodyPr anchor="t" anchorCtr="0"/>
          <a:lstStyle/>
          <a:p>
            <a:r>
              <a:rPr lang="en-US" sz="2000" dirty="0"/>
              <a:t>2022 Medicare Star Ratings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A3E55-1245-4805-8E76-9C354DC35ADC}"/>
              </a:ext>
            </a:extLst>
          </p:cNvPr>
          <p:cNvSpPr/>
          <p:nvPr/>
        </p:nvSpPr>
        <p:spPr>
          <a:xfrm>
            <a:off x="914401" y="1299182"/>
            <a:ext cx="5746530" cy="95923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Our Medicare health plan is rated 5 out of 5 stars in Colorado for 2022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EB2ACC-79C8-492F-8160-9709BA0221ED}"/>
              </a:ext>
            </a:extLst>
          </p:cNvPr>
          <p:cNvSpPr txBox="1"/>
          <p:nvPr/>
        </p:nvSpPr>
        <p:spPr>
          <a:xfrm>
            <a:off x="887247" y="5932591"/>
            <a:ext cx="541272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*Every year, CMS evaluates plans based on a 5-star rating system.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37CBA1-7CF5-4DE7-B7C4-FDFFB316E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60" y="-1231"/>
            <a:ext cx="4645279" cy="340403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FFA5DAD-D9C6-47C2-B74F-A834F72F62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665F215D-CD9A-483C-A06A-A590CE98E161}"/>
              </a:ext>
            </a:extLst>
          </p:cNvPr>
          <p:cNvSpPr txBox="1">
            <a:spLocks/>
          </p:cNvSpPr>
          <p:nvPr/>
        </p:nvSpPr>
        <p:spPr>
          <a:xfrm>
            <a:off x="270586" y="6598609"/>
            <a:ext cx="2743200" cy="18256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3C7C7-B0FF-451D-99FE-9EA893039D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CE05E78-C130-47BA-91BC-5744004A30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56653" y="5512794"/>
            <a:ext cx="1382331" cy="2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0268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D1BD19-DE88-4BE7-9F2A-34655535D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98" y="1152"/>
            <a:ext cx="6098956" cy="685569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257D5DD-F2DF-41A3-9802-44806733A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27939-897C-4109-A254-0C04CAE6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758B6672-5CC4-4ACC-BB3A-593BC84C07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699" y="820912"/>
            <a:ext cx="4243507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dirty="0"/>
              <a:t>Kaiser Permanente Medicare health plan </a:t>
            </a:r>
            <a:endParaRPr sz="2600" spc="-5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41623506-AF15-4260-AD4D-FB501A3D1E6E}"/>
              </a:ext>
            </a:extLst>
          </p:cNvPr>
          <p:cNvSpPr txBox="1"/>
          <p:nvPr/>
        </p:nvSpPr>
        <p:spPr>
          <a:xfrm>
            <a:off x="910485" y="1776160"/>
            <a:ext cx="4214408" cy="400879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39700" indent="-127000">
              <a:lnSpc>
                <a:spcPct val="100000"/>
              </a:lnSpc>
              <a:spcBef>
                <a:spcPts val="10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Kaiser Permanente Medicare health plan </a:t>
            </a:r>
            <a:br>
              <a:rPr lang="en-US" sz="1600" spc="-5" dirty="0">
                <a:cs typeface="Arial"/>
              </a:rPr>
            </a:br>
            <a:r>
              <a:rPr lang="en-US" sz="1600" spc="-5" dirty="0">
                <a:cs typeface="Arial"/>
              </a:rPr>
              <a:t>is a Medicare Advantage plan for people </a:t>
            </a:r>
            <a:br>
              <a:rPr lang="en-US" sz="1600" spc="-5" dirty="0">
                <a:cs typeface="Arial"/>
              </a:rPr>
            </a:br>
            <a:r>
              <a:rPr lang="en-US" sz="1600" spc="-5" dirty="0">
                <a:cs typeface="Arial"/>
              </a:rPr>
              <a:t>with Medicare.</a:t>
            </a:r>
          </a:p>
          <a:p>
            <a:pPr marL="139700" indent="-127000">
              <a:lnSpc>
                <a:spcPct val="100000"/>
              </a:lnSpc>
              <a:spcBef>
                <a:spcPts val="10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Kaiser Permanente Medicare health plan provides services covered by Medicare (including Medicare Part D prescription drug coverage).</a:t>
            </a:r>
          </a:p>
          <a:p>
            <a:pPr marL="139700" indent="-127000">
              <a:lnSpc>
                <a:spcPct val="100000"/>
              </a:lnSpc>
              <a:spcBef>
                <a:spcPts val="10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As a Kaiser Permanente Medicare health plan member, you get your Medicare benefits through Kaiser Permanente. </a:t>
            </a:r>
          </a:p>
          <a:p>
            <a:pPr marL="139700" indent="-127000">
              <a:lnSpc>
                <a:spcPct val="100000"/>
              </a:lnSpc>
              <a:spcBef>
                <a:spcPts val="10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The Medicare program pays Kaiser Permanente to manage health care for people with Medicare (our Kaiser Permanente Medicare health plan members).</a:t>
            </a:r>
          </a:p>
        </p:txBody>
      </p:sp>
    </p:spTree>
    <p:extLst>
      <p:ext uri="{BB962C8B-B14F-4D97-AF65-F5344CB8AC3E}">
        <p14:creationId xmlns:p14="http://schemas.microsoft.com/office/powerpoint/2010/main" val="365894370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257D5DD-F2DF-41A3-9802-44806733A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27939-897C-4109-A254-0C04CAE6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658FCB27-0433-41D9-B2B2-F297A5D8D1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9197" y="5994126"/>
            <a:ext cx="956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r>
              <a:rPr lang="en-US" sz="1200" dirty="0"/>
              <a:t>This is a benefit summary of the PERA Kaiser Permanente Medicare health plan. All benefits are subject to the definitions, limitations, and exclusions set forth in the Kaiser Permanente Medicare health plan </a:t>
            </a:r>
            <a:r>
              <a:rPr lang="en-US" sz="1200" b="1" dirty="0"/>
              <a:t>Evidence of Coverage.</a:t>
            </a:r>
            <a:endParaRPr lang="en-US" sz="1200" dirty="0"/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8196EB6D-81FA-470A-AE4D-AC536009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752504"/>
              </p:ext>
            </p:extLst>
          </p:nvPr>
        </p:nvGraphicFramePr>
        <p:xfrm>
          <a:off x="901699" y="1679170"/>
          <a:ext cx="9612980" cy="43149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Services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Colorado PERA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1806"/>
                  </a:ext>
                </a:extLst>
              </a:tr>
              <a:tr h="152354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Monthly Premium</a:t>
                      </a:r>
                    </a:p>
                  </a:txBody>
                  <a:tcPr marL="0" marR="0" marT="54864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$170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(not including PERA subsidy)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54864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54">
                <a:tc>
                  <a:txBody>
                    <a:bodyPr/>
                    <a:lstStyle/>
                    <a:p>
                      <a:pPr marL="1695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Annual Out-of-Pocket Maximum</a:t>
                      </a:r>
                    </a:p>
                  </a:txBody>
                  <a:tcPr marL="0" marR="0" marT="54864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$4,700 per calendar year</a:t>
                      </a:r>
                    </a:p>
                  </a:txBody>
                  <a:tcPr marT="54864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36233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Deductible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None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Office Visits (primary/specialty)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$15 / $30 copay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Lab/X-rays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 charge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Outpatient Surgery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$200 per procedure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Specialty Scans (MRI/PET)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$100 per procedure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85970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Hospitalization Services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$250/day (1-2) up to $500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69728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Emergency Services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$75 copay (waived if admitted)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40997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Ambulance Services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up to $195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19476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Urgent Care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$25 copay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22951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Durable Medical Equipment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 charge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76043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Skilled Nursing Facility Care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$0 days 1-20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$75 days 21-100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object 6">
            <a:extLst>
              <a:ext uri="{FF2B5EF4-FFF2-40B4-BE49-F238E27FC236}">
                <a16:creationId xmlns:a16="http://schemas.microsoft.com/office/drawing/2014/main" id="{7B798B59-9210-4BAE-9E1D-3A2184F4187F}"/>
              </a:ext>
            </a:extLst>
          </p:cNvPr>
          <p:cNvSpPr txBox="1">
            <a:spLocks/>
          </p:cNvSpPr>
          <p:nvPr/>
        </p:nvSpPr>
        <p:spPr>
          <a:xfrm>
            <a:off x="901699" y="816247"/>
            <a:ext cx="6946901" cy="41293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kern="0" dirty="0"/>
              <a:t>Colorado PERA – Medicare covered benefits</a:t>
            </a:r>
          </a:p>
        </p:txBody>
      </p:sp>
      <p:sp>
        <p:nvSpPr>
          <p:cNvPr id="20" name="object 37">
            <a:extLst>
              <a:ext uri="{FF2B5EF4-FFF2-40B4-BE49-F238E27FC236}">
                <a16:creationId xmlns:a16="http://schemas.microsoft.com/office/drawing/2014/main" id="{5A4A88D4-650B-42E0-8D1E-47DD09C42DBF}"/>
              </a:ext>
            </a:extLst>
          </p:cNvPr>
          <p:cNvSpPr txBox="1"/>
          <p:nvPr/>
        </p:nvSpPr>
        <p:spPr>
          <a:xfrm>
            <a:off x="901699" y="1220046"/>
            <a:ext cx="10379573" cy="384721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1600" b="1" dirty="0">
                <a:cs typeface="Arial"/>
              </a:rPr>
              <a:t>Summary of Benefits (1/1/22 – 12/31/22)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25655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EEA2C8-337B-4044-9760-1CA5AE8A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the basics </a:t>
            </a:r>
            <a:br>
              <a:rPr lang="en-US" dirty="0"/>
            </a:br>
            <a:r>
              <a:rPr lang="en-US" dirty="0"/>
              <a:t>of Medicare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F0AC6A-60D0-49CF-9C0D-BB4D6E6BE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</p:spTree>
    <p:extLst>
      <p:ext uri="{BB962C8B-B14F-4D97-AF65-F5344CB8AC3E}">
        <p14:creationId xmlns:p14="http://schemas.microsoft.com/office/powerpoint/2010/main" val="279803210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257D5DD-F2DF-41A3-9802-44806733A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27939-897C-4109-A254-0C04CAE6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658FCB27-0433-41D9-B2B2-F297A5D8D1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9197" y="5952915"/>
            <a:ext cx="956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r>
              <a:rPr lang="en-US" sz="1200" dirty="0"/>
              <a:t>This is a benefit summary of the PERA Kaiser Permanente Medicare health plan. All benefits are subject to the definitions, limitations, and exclusions set forth in the Kaiser Permanente Medicare health plan </a:t>
            </a:r>
            <a:r>
              <a:rPr lang="en-US" sz="1200" b="1" dirty="0"/>
              <a:t>Evidence of Coverage.</a:t>
            </a:r>
            <a:endParaRPr lang="en-US" sz="1200" dirty="0"/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8196EB6D-81FA-470A-AE4D-AC536009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88603"/>
              </p:ext>
            </p:extLst>
          </p:nvPr>
        </p:nvGraphicFramePr>
        <p:xfrm>
          <a:off x="925448" y="1755917"/>
          <a:ext cx="9612980" cy="3864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9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3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Services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Colorado PERA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1806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Prescription Drugs (30-day retail)</a:t>
                      </a:r>
                    </a:p>
                    <a:p>
                      <a:pPr marL="16954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7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  2x retail for 90-day mail order </a:t>
                      </a:r>
                    </a:p>
                  </a:txBody>
                  <a:tcPr marL="0" marR="0" marT="54864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$5-$15 Generic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$40-$60 Brand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$75 Specialty</a:t>
                      </a:r>
                    </a:p>
                  </a:txBody>
                  <a:tcPr marT="54864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Chiropractic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$15 copay (20 visits)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Hearing Exams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$15 copay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Hearing Aids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$500 allowance /ear every 3 years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Vision Services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$15-$30 copay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Optical Hardware (Lenses/contacts/frames)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$150 allowance every 2 years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85970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Health &amp; wellness education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Class fees may apply (see Healthy living schedule for classes, dates, times, locations and fees)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69728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Non-emergent Transportation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20 1-way trips per year to KP medical offices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13949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Over-the-counter allowance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$70 per quarter for over-the-counter supplies &amp; medications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246941"/>
                  </a:ext>
                </a:extLst>
              </a:tr>
              <a:tr h="304708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 err="1">
                          <a:latin typeface="+mn-lt"/>
                          <a:cs typeface="Arial"/>
                        </a:rPr>
                        <a:t>SilverSneakers</a:t>
                      </a:r>
                      <a:endParaRPr lang="en-US" sz="14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 Charge (see silversneakers.com for locations)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40997"/>
                  </a:ext>
                </a:extLst>
              </a:tr>
            </a:tbl>
          </a:graphicData>
        </a:graphic>
      </p:graphicFrame>
      <p:sp>
        <p:nvSpPr>
          <p:cNvPr id="19" name="object 6">
            <a:extLst>
              <a:ext uri="{FF2B5EF4-FFF2-40B4-BE49-F238E27FC236}">
                <a16:creationId xmlns:a16="http://schemas.microsoft.com/office/drawing/2014/main" id="{7B798B59-9210-4BAE-9E1D-3A2184F4187F}"/>
              </a:ext>
            </a:extLst>
          </p:cNvPr>
          <p:cNvSpPr txBox="1">
            <a:spLocks/>
          </p:cNvSpPr>
          <p:nvPr/>
        </p:nvSpPr>
        <p:spPr>
          <a:xfrm>
            <a:off x="901699" y="816247"/>
            <a:ext cx="6669685" cy="41293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kern="0" dirty="0"/>
              <a:t>Colorado PERA – additional coverage</a:t>
            </a:r>
          </a:p>
        </p:txBody>
      </p:sp>
      <p:sp>
        <p:nvSpPr>
          <p:cNvPr id="20" name="object 37">
            <a:extLst>
              <a:ext uri="{FF2B5EF4-FFF2-40B4-BE49-F238E27FC236}">
                <a16:creationId xmlns:a16="http://schemas.microsoft.com/office/drawing/2014/main" id="{5A4A88D4-650B-42E0-8D1E-47DD09C42DBF}"/>
              </a:ext>
            </a:extLst>
          </p:cNvPr>
          <p:cNvSpPr txBox="1"/>
          <p:nvPr/>
        </p:nvSpPr>
        <p:spPr>
          <a:xfrm>
            <a:off x="901699" y="1220046"/>
            <a:ext cx="10379573" cy="384721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1600" b="1" dirty="0">
                <a:cs typeface="Arial"/>
              </a:rPr>
              <a:t>Summary of Benefits (1/1/22 – 12/31/22)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15154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65CF80-3470-47FF-A440-6426CE2AD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58" y="0"/>
            <a:ext cx="6098236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0"/>
            <a:ext cx="109855" cy="3429000"/>
          </a:xfrm>
          <a:custGeom>
            <a:avLst/>
            <a:gdLst/>
            <a:ahLst/>
            <a:cxnLst/>
            <a:rect l="l" t="t" r="r" b="b"/>
            <a:pathLst>
              <a:path w="109855" h="3429000">
                <a:moveTo>
                  <a:pt x="0" y="3429000"/>
                </a:moveTo>
                <a:lnTo>
                  <a:pt x="109728" y="3429000"/>
                </a:lnTo>
                <a:lnTo>
                  <a:pt x="109728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8FCBF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429000"/>
            <a:ext cx="109855" cy="3429000"/>
          </a:xfrm>
          <a:custGeom>
            <a:avLst/>
            <a:gdLst/>
            <a:ahLst/>
            <a:cxnLst/>
            <a:rect l="l" t="t" r="r" b="b"/>
            <a:pathLst>
              <a:path w="109855" h="3429000">
                <a:moveTo>
                  <a:pt x="0" y="3429000"/>
                </a:moveTo>
                <a:lnTo>
                  <a:pt x="109728" y="3429000"/>
                </a:lnTo>
                <a:lnTo>
                  <a:pt x="109728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003B7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2D5CE9-601F-474F-9482-29A7CA0D2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7000" y="1035868"/>
            <a:ext cx="4885132" cy="445309"/>
          </a:xfrm>
        </p:spPr>
        <p:txBody>
          <a:bodyPr/>
          <a:lstStyle/>
          <a:p>
            <a:r>
              <a:rPr lang="en-US" sz="3000" dirty="0"/>
              <a:t>Experience Better Health with </a:t>
            </a:r>
            <a:r>
              <a:rPr lang="en-US" sz="2800" dirty="0" err="1"/>
              <a:t>SilverSneakers</a:t>
            </a:r>
            <a:r>
              <a:rPr lang="en-US" sz="2400" dirty="0"/>
              <a:t>®</a:t>
            </a:r>
            <a:r>
              <a:rPr lang="en-US" sz="2800" dirty="0"/>
              <a:t> </a:t>
            </a:r>
            <a:endParaRPr lang="en-US" sz="300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F04CBEC-DCCD-48BC-9BA6-F093AB05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3C7C7-B0FF-451D-99FE-9EA893039D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643" y="1784233"/>
            <a:ext cx="5366265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145" lvl="0" indent="0" algn="l" defTabSz="914400" rtl="0" eaLnBrk="1" fontAlgn="auto" latinLnBrk="0" hangingPunct="1">
              <a:lnSpc>
                <a:spcPct val="1198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Members enrolled in Kaiser Permanente </a:t>
            </a:r>
            <a:b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</a:b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Senior Advantage </a:t>
            </a:r>
            <a:r>
              <a:rPr kumimoji="0" lang="en-US" sz="160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have access to </a:t>
            </a:r>
            <a:r>
              <a:rPr kumimoji="0" lang="en-US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the following  options from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Silver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/>
              </a:rPr>
              <a:t>Sneakers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®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endParaRPr kumimoji="0" lang="en-US" sz="16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4BBCB14-34FE-44F3-A4BA-6D50AF0BD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3C07DF9-118D-453E-9210-4E951E890BD6}"/>
              </a:ext>
            </a:extLst>
          </p:cNvPr>
          <p:cNvGrpSpPr/>
          <p:nvPr/>
        </p:nvGrpSpPr>
        <p:grpSpPr>
          <a:xfrm>
            <a:off x="384048" y="2959322"/>
            <a:ext cx="6096000" cy="2882128"/>
            <a:chOff x="384048" y="3178778"/>
            <a:chExt cx="6096000" cy="288212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3C8D44-398E-476B-A18B-A7B1B393B1AC}"/>
                </a:ext>
              </a:extLst>
            </p:cNvPr>
            <p:cNvSpPr/>
            <p:nvPr/>
          </p:nvSpPr>
          <p:spPr>
            <a:xfrm>
              <a:off x="416795" y="3592026"/>
              <a:ext cx="5394960" cy="24688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137160" tIns="91440" bIns="9144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0078B3"/>
                </a:buClr>
                <a:buSzPct val="80000"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0078B3"/>
                </a:buClr>
                <a:buSzPct val="80000"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0078B3"/>
                </a:buClr>
                <a:buSzPct val="80000"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0078B3"/>
                </a:buClr>
                <a:buSzPct val="80000"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0078B3"/>
                </a:buClr>
                <a:buSzPct val="80000"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0078B3"/>
                </a:buClr>
                <a:buSzPct val="80000"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0078B3"/>
                </a:buClr>
                <a:buSzPct val="80000"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>
                  <a:srgbClr val="0078B3"/>
                </a:buClr>
                <a:buSzPct val="80000"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BE13E5-E05A-4D42-9503-CD03E05C48DA}"/>
                </a:ext>
              </a:extLst>
            </p:cNvPr>
            <p:cNvSpPr/>
            <p:nvPr/>
          </p:nvSpPr>
          <p:spPr>
            <a:xfrm>
              <a:off x="384048" y="3687692"/>
              <a:ext cx="6096000" cy="19389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30188" marR="0" lvl="0" indent="-2301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78B3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/>
                  <a:cs typeface="Calibri" panose="020F0502020204030204" pitchFamily="34" charset="0"/>
                </a:rPr>
                <a:t>Live classes and workshops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endParaRPr>
            </a:p>
            <a:p>
              <a:pPr marL="230188" marR="0" lvl="0" indent="-2301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78B3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200+ workout videos</a:t>
              </a:r>
            </a:p>
            <a:p>
              <a:pPr marL="230188" marR="0" lvl="0" indent="-2301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78B3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Mobile app with digital workout programs</a:t>
              </a:r>
            </a:p>
            <a:p>
              <a:pPr marL="230188" marR="0" lvl="0" indent="-2301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78B3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/>
                  <a:cs typeface="Calibri" panose="020F0502020204030204" pitchFamily="34" charset="0"/>
                </a:rPr>
                <a:t>Thousands of locations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endParaRPr>
            </a:p>
            <a:p>
              <a:pPr marL="230188" marR="0" lvl="0" indent="-23018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78B3"/>
                </a:buClr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600" dirty="0">
                  <a:solidFill>
                    <a:prstClr val="black"/>
                  </a:solidFill>
                  <a:latin typeface="Arial" panose="020B0604020202020204"/>
                  <a:cs typeface="Calibri" panose="020F0502020204030204" pitchFamily="34" charset="0"/>
                </a:rPr>
                <a:t>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 panose="020F0502020204030204" pitchFamily="34" charset="0"/>
                </a:rPr>
                <a:t>earn more at go.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/>
                  <a:cs typeface="Calibri" panose="020F0502020204030204" pitchFamily="34" charset="0"/>
                </a:rPr>
                <a:t>SilverSneakers.com/free-to-move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F5BB34-A6A2-4106-87C1-0F5EFA20EEC4}"/>
                </a:ext>
              </a:extLst>
            </p:cNvPr>
            <p:cNvSpPr/>
            <p:nvPr/>
          </p:nvSpPr>
          <p:spPr>
            <a:xfrm>
              <a:off x="416794" y="3178778"/>
              <a:ext cx="2615312" cy="30175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 anchor="ctr">
              <a:no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Gym membership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3E973BC-E2FC-4092-9225-1256308156DD}"/>
                </a:ext>
              </a:extLst>
            </p:cNvPr>
            <p:cNvSpPr/>
            <p:nvPr/>
          </p:nvSpPr>
          <p:spPr>
            <a:xfrm>
              <a:off x="3171107" y="3178778"/>
              <a:ext cx="2640648" cy="30175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 anchor="ctr">
              <a:no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Home fitness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487357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257D5DD-F2DF-41A3-9802-44806733A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27939-897C-4109-A254-0C04CAE6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658FCB27-0433-41D9-B2B2-F297A5D8D1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34922" y="6107604"/>
            <a:ext cx="95654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r>
              <a:rPr lang="en-US" sz="1200" dirty="0"/>
              <a:t>Contact PERA to confirm years of service</a:t>
            </a:r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8196EB6D-81FA-470A-AE4D-AC536009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67979"/>
              </p:ext>
            </p:extLst>
          </p:nvPr>
        </p:nvGraphicFramePr>
        <p:xfrm>
          <a:off x="1565909" y="1797102"/>
          <a:ext cx="4037077" cy="3780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Years of Service</a:t>
                      </a:r>
                      <a:endParaRPr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Medicare Subsidy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1806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20+</a:t>
                      </a:r>
                      <a:endParaRPr lang="en-US" sz="1400" dirty="0">
                        <a:latin typeface="+mn-lt"/>
                        <a:cs typeface="Arial"/>
                      </a:endParaRPr>
                    </a:p>
                  </a:txBody>
                  <a:tcPr marL="0" marR="0" marT="54864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$115.00</a:t>
                      </a:r>
                    </a:p>
                  </a:txBody>
                  <a:tcPr marT="54864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$109.25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$103.50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$97.75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$92.00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$86.25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85970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$80.50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69728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$74.75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40997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$69.00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72467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$63.25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160140"/>
                  </a:ext>
                </a:extLst>
              </a:tr>
            </a:tbl>
          </a:graphicData>
        </a:graphic>
      </p:graphicFrame>
      <p:sp>
        <p:nvSpPr>
          <p:cNvPr id="19" name="object 6">
            <a:extLst>
              <a:ext uri="{FF2B5EF4-FFF2-40B4-BE49-F238E27FC236}">
                <a16:creationId xmlns:a16="http://schemas.microsoft.com/office/drawing/2014/main" id="{7B798B59-9210-4BAE-9E1D-3A2184F4187F}"/>
              </a:ext>
            </a:extLst>
          </p:cNvPr>
          <p:cNvSpPr txBox="1">
            <a:spLocks/>
          </p:cNvSpPr>
          <p:nvPr/>
        </p:nvSpPr>
        <p:spPr>
          <a:xfrm>
            <a:off x="901699" y="816247"/>
            <a:ext cx="8080376" cy="41293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kern="0" dirty="0"/>
              <a:t>PERA Years of Service Subsidy Chart– Medicare</a:t>
            </a:r>
          </a:p>
        </p:txBody>
      </p:sp>
      <p:sp>
        <p:nvSpPr>
          <p:cNvPr id="20" name="object 37">
            <a:extLst>
              <a:ext uri="{FF2B5EF4-FFF2-40B4-BE49-F238E27FC236}">
                <a16:creationId xmlns:a16="http://schemas.microsoft.com/office/drawing/2014/main" id="{5A4A88D4-650B-42E0-8D1E-47DD09C42DBF}"/>
              </a:ext>
            </a:extLst>
          </p:cNvPr>
          <p:cNvSpPr txBox="1"/>
          <p:nvPr/>
        </p:nvSpPr>
        <p:spPr>
          <a:xfrm>
            <a:off x="901699" y="1220046"/>
            <a:ext cx="10379573" cy="384721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1600" dirty="0">
                <a:latin typeface="Arial"/>
                <a:cs typeface="Arial"/>
              </a:rPr>
              <a:t>$5.75/year of service eligible PERA Medicare retirees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92AA6CB5-0072-481B-AC29-90B609C4A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114502"/>
              </p:ext>
            </p:extLst>
          </p:nvPr>
        </p:nvGraphicFramePr>
        <p:xfrm>
          <a:off x="6065958" y="1778279"/>
          <a:ext cx="4037077" cy="3780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Years of Service</a:t>
                      </a:r>
                      <a:endParaRPr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Medicare Subsidy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1806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10</a:t>
                      </a:r>
                      <a:endParaRPr lang="en-US" sz="1400" dirty="0">
                        <a:latin typeface="+mn-lt"/>
                        <a:cs typeface="Arial"/>
                      </a:endParaRPr>
                    </a:p>
                  </a:txBody>
                  <a:tcPr marL="0" marR="0" marT="54864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$57.50</a:t>
                      </a:r>
                    </a:p>
                  </a:txBody>
                  <a:tcPr marT="54864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$51.75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$46.00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$40.25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$34.50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$28.75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85970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$23.00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69728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$17.25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40997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$11.50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72467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$5.75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160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77168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257D5DD-F2DF-41A3-9802-44806733A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27939-897C-4109-A254-0C04CAE6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658FCB27-0433-41D9-B2B2-F297A5D8D1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9196" y="6029059"/>
            <a:ext cx="956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r>
              <a:rPr lang="en-US" sz="1200" dirty="0"/>
              <a:t>This is a benefit summary of the PERA Kaiser Permanente Medicare health plan. All benefits are subject to the definitions, limitations, and exclusions set forth in the Kaiser Permanente Medicare health plan </a:t>
            </a:r>
            <a:r>
              <a:rPr lang="en-US" sz="1200" b="1" dirty="0"/>
              <a:t>Evidence of Coverage.</a:t>
            </a:r>
            <a:endParaRPr lang="en-US" sz="1200" dirty="0"/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8196EB6D-81FA-470A-AE4D-AC536009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45773"/>
              </p:ext>
            </p:extLst>
          </p:nvPr>
        </p:nvGraphicFramePr>
        <p:xfrm>
          <a:off x="901699" y="1495001"/>
          <a:ext cx="10341105" cy="4546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0202">
                  <a:extLst>
                    <a:ext uri="{9D8B030D-6E8A-4147-A177-3AD203B41FA5}">
                      <a16:colId xmlns:a16="http://schemas.microsoft.com/office/drawing/2014/main" val="2734751557"/>
                    </a:ext>
                  </a:extLst>
                </a:gridCol>
              </a:tblGrid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Services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Deductible HMO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HDHP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1806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Monthly Premium</a:t>
                      </a:r>
                    </a:p>
                  </a:txBody>
                  <a:tcPr marL="0" marR="0" marT="54864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$1,321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(not including PERA subsidy)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54864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$793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(not including PERA subsidy)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54864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Deductible</a:t>
                      </a:r>
                    </a:p>
                  </a:txBody>
                  <a:tcPr marL="0" marR="0" marT="54864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$1,000 / $3,000 family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$3,500 / $7,000 family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Annual Out-of-Pocket Maximum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$4,000 / $9,000 family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$6,050 / $12,100 family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Office Visits (primary/specialty)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$25 - $45 copay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coinsurance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Lab/X-rays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 charge lab, 20%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xray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coinsurance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Specialty Scans (MRI/PET)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$45 - $100 copay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coinsurance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85970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Outpatient Surgery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$500 ASC / 20% hospital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10% ASC / 20% hospital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69728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Hospitalization Services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coinsurance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coinsurance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40997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Emergency Services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coinsurance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coinsurance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19476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Arial"/>
                          <a:cs typeface="Arial"/>
                        </a:rPr>
                        <a:t>Ambulance Services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coinsurance (to $500 per trip)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coinsurance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822951"/>
                  </a:ext>
                </a:extLst>
              </a:tr>
              <a:tr h="32555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Urgent Care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$45 copay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20% coinsurance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476043"/>
                  </a:ext>
                </a:extLst>
              </a:tr>
              <a:tr h="455915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Prescription Drugs (30-day retail)</a:t>
                      </a: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  2x retail 90-day supply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$15 generic / $40 brand / $60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nopreferred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brand / $100 specialty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After deductible: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$10 generic / $25 brand / $50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nopreferred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brand / $100 specialty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object 6">
            <a:extLst>
              <a:ext uri="{FF2B5EF4-FFF2-40B4-BE49-F238E27FC236}">
                <a16:creationId xmlns:a16="http://schemas.microsoft.com/office/drawing/2014/main" id="{7B798B59-9210-4BAE-9E1D-3A2184F4187F}"/>
              </a:ext>
            </a:extLst>
          </p:cNvPr>
          <p:cNvSpPr txBox="1">
            <a:spLocks/>
          </p:cNvSpPr>
          <p:nvPr/>
        </p:nvSpPr>
        <p:spPr>
          <a:xfrm>
            <a:off x="901699" y="816247"/>
            <a:ext cx="6669685" cy="41293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kern="0" dirty="0"/>
              <a:t>Colorado PERA – Pre-Medicare coverage</a:t>
            </a:r>
          </a:p>
        </p:txBody>
      </p:sp>
      <p:sp>
        <p:nvSpPr>
          <p:cNvPr id="20" name="object 37">
            <a:extLst>
              <a:ext uri="{FF2B5EF4-FFF2-40B4-BE49-F238E27FC236}">
                <a16:creationId xmlns:a16="http://schemas.microsoft.com/office/drawing/2014/main" id="{5A4A88D4-650B-42E0-8D1E-47DD09C42DBF}"/>
              </a:ext>
            </a:extLst>
          </p:cNvPr>
          <p:cNvSpPr txBox="1"/>
          <p:nvPr/>
        </p:nvSpPr>
        <p:spPr>
          <a:xfrm>
            <a:off x="949197" y="1105757"/>
            <a:ext cx="10379573" cy="384721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1600" b="1" dirty="0">
                <a:cs typeface="Arial"/>
              </a:rPr>
              <a:t>Summary of Benefits (1/1/22 – 12/31/22)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45373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257D5DD-F2DF-41A3-9802-44806733A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27939-897C-4109-A254-0C04CAE6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658FCB27-0433-41D9-B2B2-F297A5D8D1F7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34922" y="6107604"/>
            <a:ext cx="95654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r>
              <a:rPr lang="en-US" sz="1200" dirty="0"/>
              <a:t>Contact PERA to confirm years of service</a:t>
            </a:r>
          </a:p>
        </p:txBody>
      </p:sp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8196EB6D-81FA-470A-AE4D-AC536009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27885"/>
              </p:ext>
            </p:extLst>
          </p:nvPr>
        </p:nvGraphicFramePr>
        <p:xfrm>
          <a:off x="1565909" y="1797102"/>
          <a:ext cx="4037077" cy="3780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Years of Service</a:t>
                      </a:r>
                      <a:endParaRPr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Medicare Subsidy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1806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20+</a:t>
                      </a:r>
                      <a:endParaRPr lang="en-US" sz="1400" dirty="0">
                        <a:latin typeface="+mn-lt"/>
                        <a:cs typeface="Arial"/>
                      </a:endParaRPr>
                    </a:p>
                  </a:txBody>
                  <a:tcPr marL="0" marR="0" marT="54864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$230.00</a:t>
                      </a:r>
                    </a:p>
                  </a:txBody>
                  <a:tcPr marT="54864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19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$218.50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$207.00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17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$195.50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16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$184.00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$172.50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85970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$161.00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69728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13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$149.50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40997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12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$138.00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72467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$126.00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160140"/>
                  </a:ext>
                </a:extLst>
              </a:tr>
            </a:tbl>
          </a:graphicData>
        </a:graphic>
      </p:graphicFrame>
      <p:sp>
        <p:nvSpPr>
          <p:cNvPr id="19" name="object 6">
            <a:extLst>
              <a:ext uri="{FF2B5EF4-FFF2-40B4-BE49-F238E27FC236}">
                <a16:creationId xmlns:a16="http://schemas.microsoft.com/office/drawing/2014/main" id="{7B798B59-9210-4BAE-9E1D-3A2184F4187F}"/>
              </a:ext>
            </a:extLst>
          </p:cNvPr>
          <p:cNvSpPr txBox="1">
            <a:spLocks/>
          </p:cNvSpPr>
          <p:nvPr/>
        </p:nvSpPr>
        <p:spPr>
          <a:xfrm>
            <a:off x="901699" y="816247"/>
            <a:ext cx="8080376" cy="412934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kern="0" dirty="0"/>
              <a:t>PERA Years of Service Subsidy Chart – Pre-Medicare</a:t>
            </a:r>
          </a:p>
        </p:txBody>
      </p:sp>
      <p:sp>
        <p:nvSpPr>
          <p:cNvPr id="20" name="object 37">
            <a:extLst>
              <a:ext uri="{FF2B5EF4-FFF2-40B4-BE49-F238E27FC236}">
                <a16:creationId xmlns:a16="http://schemas.microsoft.com/office/drawing/2014/main" id="{5A4A88D4-650B-42E0-8D1E-47DD09C42DBF}"/>
              </a:ext>
            </a:extLst>
          </p:cNvPr>
          <p:cNvSpPr txBox="1"/>
          <p:nvPr/>
        </p:nvSpPr>
        <p:spPr>
          <a:xfrm>
            <a:off x="901699" y="1220046"/>
            <a:ext cx="10379573" cy="384721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1600" dirty="0">
                <a:latin typeface="Arial"/>
                <a:cs typeface="Arial"/>
              </a:rPr>
              <a:t>$11.50/year of service eligible PERA Pre-Medicare retirees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92AA6CB5-0072-481B-AC29-90B609C4A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28583"/>
              </p:ext>
            </p:extLst>
          </p:nvPr>
        </p:nvGraphicFramePr>
        <p:xfrm>
          <a:off x="6065958" y="1778279"/>
          <a:ext cx="4037077" cy="37802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Years of Service</a:t>
                      </a:r>
                      <a:endParaRPr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Medicare Subsidy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31806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10</a:t>
                      </a:r>
                      <a:endParaRPr lang="en-US" sz="1400" dirty="0">
                        <a:latin typeface="+mn-lt"/>
                        <a:cs typeface="Arial"/>
                      </a:endParaRPr>
                    </a:p>
                  </a:txBody>
                  <a:tcPr marL="0" marR="0" marT="54864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$115.00</a:t>
                      </a:r>
                    </a:p>
                  </a:txBody>
                  <a:tcPr marT="54864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$103.50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8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$92.00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$80.50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$69.00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spc="-5" dirty="0">
                          <a:latin typeface="+mn-lt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$57.50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185970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$46.00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69728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$34.50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40997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$23.00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72467"/>
                  </a:ext>
                </a:extLst>
              </a:tr>
              <a:tr h="343657">
                <a:tc>
                  <a:txBody>
                    <a:bodyPr/>
                    <a:lstStyle/>
                    <a:p>
                      <a:pPr marL="16954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400" dirty="0">
                          <a:latin typeface="+mn-lt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$11.50</a:t>
                      </a:r>
                    </a:p>
                  </a:txBody>
                  <a:tcPr marT="0" marB="0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160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72743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3F8366-B16E-437A-8086-4AD31F248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273" y="186"/>
            <a:ext cx="4643380" cy="685762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7C88C69-EB93-4BE0-93EA-63E7BBC72034}"/>
              </a:ext>
            </a:extLst>
          </p:cNvPr>
          <p:cNvSpPr/>
          <p:nvPr/>
        </p:nvSpPr>
        <p:spPr>
          <a:xfrm>
            <a:off x="910485" y="2518067"/>
            <a:ext cx="5943600" cy="7571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/>
              <a:t>Kaiser Permanente Member Services: </a:t>
            </a:r>
            <a:r>
              <a:rPr lang="en-US" sz="1400" dirty="0"/>
              <a:t>1-800-443-0815 (TTY 711) </a:t>
            </a:r>
          </a:p>
          <a:p>
            <a:r>
              <a:rPr lang="en-US" sz="1200" i="1" dirty="0"/>
              <a:t>7 days a week, 8 a.m. to 8 p.m.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2D5CE9-601F-474F-9482-29A7CA0D20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4401" y="822960"/>
            <a:ext cx="5871990" cy="421946"/>
          </a:xfrm>
        </p:spPr>
        <p:txBody>
          <a:bodyPr anchor="t" anchorCtr="0"/>
          <a:lstStyle/>
          <a:p>
            <a:r>
              <a:rPr lang="en-US" sz="2000" dirty="0"/>
              <a:t>Contact Information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F04CBEC-DCCD-48BC-9BA6-F093AB05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AE3461B0-5B3D-4FEE-B193-E7EE83A3E2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562674" y="6259892"/>
            <a:ext cx="2275119" cy="259191"/>
          </a:xfrm>
          <a:prstGeom prst="rect">
            <a:avLst/>
          </a:prstGeom>
        </p:spPr>
      </p:pic>
      <p:sp>
        <p:nvSpPr>
          <p:cNvPr id="44" name="object 14">
            <a:extLst>
              <a:ext uri="{FF2B5EF4-FFF2-40B4-BE49-F238E27FC236}">
                <a16:creationId xmlns:a16="http://schemas.microsoft.com/office/drawing/2014/main" id="{08D99681-F7DF-4841-BC9F-ABC86BA34BD1}"/>
              </a:ext>
            </a:extLst>
          </p:cNvPr>
          <p:cNvSpPr txBox="1"/>
          <p:nvPr/>
        </p:nvSpPr>
        <p:spPr>
          <a:xfrm>
            <a:off x="910485" y="1318960"/>
            <a:ext cx="5757944" cy="997709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If you have questions about the PERA</a:t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Kaiser Permanente Medicare health plan, visit 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5" action="ppaction://hlinkfile"/>
              </a:rPr>
              <a:t>my.kp.org/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  <a:hlinkClick r:id="rId5" action="ppaction://hlinkfile"/>
              </a:rPr>
              <a:t>copera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5" action="ppaction://hlinkfile"/>
              </a:rPr>
              <a:t>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or go to 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hlinkClick r:id="rId6" action="ppaction://hlinkfile"/>
              </a:rPr>
              <a:t>copera.org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0FEF43-BA49-48A3-9764-493552396C15}"/>
              </a:ext>
            </a:extLst>
          </p:cNvPr>
          <p:cNvSpPr/>
          <p:nvPr/>
        </p:nvSpPr>
        <p:spPr>
          <a:xfrm>
            <a:off x="910485" y="3465456"/>
            <a:ext cx="5943600" cy="7571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500"/>
              </a:spcAft>
            </a:pPr>
            <a:r>
              <a:rPr lang="en-US" sz="1400" b="1" dirty="0"/>
              <a:t>Social Security: </a:t>
            </a:r>
            <a:r>
              <a:rPr lang="en-US" sz="1400" dirty="0"/>
              <a:t>1-800-772-1213 (TTY 1-800-325-0778)</a:t>
            </a:r>
          </a:p>
          <a:p>
            <a:pPr>
              <a:spcAft>
                <a:spcPts val="500"/>
              </a:spcAft>
            </a:pPr>
            <a:r>
              <a:rPr lang="en-US" sz="1200" i="1" dirty="0"/>
              <a:t>Monday through Friday, 7 a.m. to 7 p.m.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786061-DD0F-4645-92C0-4203F89A8333}"/>
              </a:ext>
            </a:extLst>
          </p:cNvPr>
          <p:cNvSpPr/>
          <p:nvPr/>
        </p:nvSpPr>
        <p:spPr>
          <a:xfrm>
            <a:off x="910485" y="4414248"/>
            <a:ext cx="5943600" cy="7571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500"/>
              </a:spcAft>
            </a:pPr>
            <a:r>
              <a:rPr lang="en-US" sz="1400" b="1" dirty="0"/>
              <a:t>Medicare: </a:t>
            </a:r>
            <a:r>
              <a:rPr lang="en-US" sz="1400" dirty="0"/>
              <a:t>1-800-MEDICARE (1-800-633-4227) TTY 1-877-486-2048</a:t>
            </a:r>
          </a:p>
          <a:p>
            <a:pPr>
              <a:spcAft>
                <a:spcPts val="500"/>
              </a:spcAft>
            </a:pPr>
            <a:r>
              <a:rPr lang="en-US" sz="1200" i="1" dirty="0"/>
              <a:t>24 hours a day, 7 days a week.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293F22-BBFE-4C16-ABF9-0C9FEA08DEC5}"/>
              </a:ext>
            </a:extLst>
          </p:cNvPr>
          <p:cNvSpPr/>
          <p:nvPr/>
        </p:nvSpPr>
        <p:spPr>
          <a:xfrm>
            <a:off x="910485" y="5373327"/>
            <a:ext cx="5943600" cy="7571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500"/>
              </a:spcAft>
            </a:pPr>
            <a:r>
              <a:rPr lang="en-US" sz="1400" b="1" dirty="0"/>
              <a:t>Kaiser Permanente CO Group Retiree Consultant: </a:t>
            </a:r>
          </a:p>
          <a:p>
            <a:pPr>
              <a:spcAft>
                <a:spcPts val="500"/>
              </a:spcAft>
            </a:pPr>
            <a:r>
              <a:rPr lang="en-US" sz="1400" dirty="0"/>
              <a:t>Michelle Stoll, </a:t>
            </a:r>
            <a:r>
              <a:rPr lang="en-US" sz="1400" dirty="0">
                <a:hlinkClick r:id="rId7"/>
              </a:rPr>
              <a:t>michelle.stoll@kp.org</a:t>
            </a:r>
            <a:r>
              <a:rPr lang="en-US" sz="1400" dirty="0"/>
              <a:t> , 720-425-5255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72921456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77CDFADD-1F22-43FA-B04A-3EFE1B929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690448"/>
            <a:ext cx="4159469" cy="492443"/>
          </a:xfrm>
        </p:spPr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AAC3FC-10A5-4238-AA37-70501271F1F8}"/>
              </a:ext>
            </a:extLst>
          </p:cNvPr>
          <p:cNvSpPr/>
          <p:nvPr/>
        </p:nvSpPr>
        <p:spPr>
          <a:xfrm>
            <a:off x="4036828" y="5570931"/>
            <a:ext cx="7690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50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California, Hawaii, Oregon, Washington, Colorado, Georgia and the District of Columbia, Kaiser Permanente is an HMO plan with a Medicare contract.  In Maryland and Virginia, Kaiser Permanente is an HMO plan and a Cost plan with a Medicare contract. Enrollment in Kaiser Permanente depends on contract renewal. You must reside in the Kaiser Permanente Medicare health plan service area in which you enroll.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6AAE26-336B-4B37-8968-C9116CF9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532" y="1120589"/>
            <a:ext cx="3181997" cy="17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154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3C5004E8-EBC7-4946-BF9E-8F6E81E9B2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699" y="811894"/>
            <a:ext cx="457200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What </a:t>
            </a:r>
            <a:r>
              <a:rPr sz="2600" spc="-5" dirty="0"/>
              <a:t>is</a:t>
            </a:r>
            <a:r>
              <a:rPr sz="2600" spc="-100" dirty="0"/>
              <a:t> </a:t>
            </a:r>
            <a:r>
              <a:rPr sz="2600" spc="-5" dirty="0"/>
              <a:t>Medicare?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C61ACE7C-6CCE-4584-9467-039C024B497F}"/>
              </a:ext>
            </a:extLst>
          </p:cNvPr>
          <p:cNvSpPr/>
          <p:nvPr/>
        </p:nvSpPr>
        <p:spPr>
          <a:xfrm>
            <a:off x="6134201" y="3047682"/>
            <a:ext cx="2522220" cy="2896235"/>
          </a:xfrm>
          <a:custGeom>
            <a:avLst/>
            <a:gdLst/>
            <a:ahLst/>
            <a:cxnLst/>
            <a:rect l="l" t="t" r="r" b="b"/>
            <a:pathLst>
              <a:path w="2522220" h="2896235">
                <a:moveTo>
                  <a:pt x="0" y="2895917"/>
                </a:moveTo>
                <a:lnTo>
                  <a:pt x="2521623" y="2895917"/>
                </a:lnTo>
                <a:lnTo>
                  <a:pt x="2521623" y="0"/>
                </a:lnTo>
                <a:lnTo>
                  <a:pt x="0" y="0"/>
                </a:lnTo>
                <a:lnTo>
                  <a:pt x="0" y="289591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8A1CB3E-993E-4D26-87A8-5D7A00C4CFF1}"/>
              </a:ext>
            </a:extLst>
          </p:cNvPr>
          <p:cNvSpPr txBox="1"/>
          <p:nvPr/>
        </p:nvSpPr>
        <p:spPr>
          <a:xfrm>
            <a:off x="6134201" y="4740864"/>
            <a:ext cx="2522220" cy="8699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500"/>
              </a:spcBef>
            </a:pPr>
            <a:r>
              <a:rPr sz="1600" b="1" spc="-35" dirty="0">
                <a:latin typeface="Arial"/>
                <a:cs typeface="Arial"/>
              </a:rPr>
              <a:t>PART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marR="17145" algn="ctr">
              <a:lnSpc>
                <a:spcPct val="100000"/>
              </a:lnSpc>
              <a:spcBef>
                <a:spcPts val="400"/>
              </a:spcBef>
            </a:pPr>
            <a:r>
              <a:rPr sz="1600" dirty="0">
                <a:latin typeface="Arial"/>
                <a:cs typeface="Arial"/>
              </a:rPr>
              <a:t>Prescription</a:t>
            </a:r>
            <a:endParaRPr sz="1600">
              <a:latin typeface="Arial"/>
              <a:cs typeface="Arial"/>
            </a:endParaRPr>
          </a:p>
          <a:p>
            <a:pPr marR="17780" algn="ctr">
              <a:lnSpc>
                <a:spcPct val="100000"/>
              </a:lnSpc>
              <a:spcBef>
                <a:spcPts val="80"/>
              </a:spcBef>
            </a:pPr>
            <a:r>
              <a:rPr sz="1600" spc="-5" dirty="0">
                <a:latin typeface="Arial"/>
                <a:cs typeface="Arial"/>
              </a:rPr>
              <a:t>Drug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Coverage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C8779F0D-F482-48E7-AD90-5332482C1295}"/>
              </a:ext>
            </a:extLst>
          </p:cNvPr>
          <p:cNvSpPr/>
          <p:nvPr/>
        </p:nvSpPr>
        <p:spPr>
          <a:xfrm>
            <a:off x="914755" y="3047682"/>
            <a:ext cx="2522220" cy="2597785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DBC5B85B-B7CD-422D-88BC-AA1BC59C0C93}"/>
              </a:ext>
            </a:extLst>
          </p:cNvPr>
          <p:cNvSpPr txBox="1"/>
          <p:nvPr/>
        </p:nvSpPr>
        <p:spPr>
          <a:xfrm>
            <a:off x="1315095" y="4740864"/>
            <a:ext cx="1708150" cy="6159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500"/>
              </a:spcBef>
            </a:pPr>
            <a:r>
              <a:rPr sz="1600" b="1" spc="-35" dirty="0">
                <a:latin typeface="Arial"/>
                <a:cs typeface="Arial"/>
              </a:rPr>
              <a:t>PART</a:t>
            </a:r>
            <a:r>
              <a:rPr sz="1600" b="1" spc="-15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Arial"/>
                <a:cs typeface="Arial"/>
              </a:rPr>
              <a:t>Hospital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Insurance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02D50492-EF96-4899-A076-B18543829035}"/>
              </a:ext>
            </a:extLst>
          </p:cNvPr>
          <p:cNvSpPr/>
          <p:nvPr/>
        </p:nvSpPr>
        <p:spPr>
          <a:xfrm>
            <a:off x="3523526" y="3047682"/>
            <a:ext cx="2522220" cy="2597785"/>
          </a:xfrm>
          <a:custGeom>
            <a:avLst/>
            <a:gdLst/>
            <a:ahLst/>
            <a:cxnLst/>
            <a:rect l="l" t="t" r="r" b="b"/>
            <a:pathLst>
              <a:path w="2522220" h="2597785">
                <a:moveTo>
                  <a:pt x="0" y="2597277"/>
                </a:moveTo>
                <a:lnTo>
                  <a:pt x="2521623" y="2597277"/>
                </a:lnTo>
                <a:lnTo>
                  <a:pt x="2521623" y="0"/>
                </a:lnTo>
                <a:lnTo>
                  <a:pt x="0" y="0"/>
                </a:lnTo>
                <a:lnTo>
                  <a:pt x="0" y="259727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59C4378-507F-4999-90D6-A351E011CFA2}"/>
              </a:ext>
            </a:extLst>
          </p:cNvPr>
          <p:cNvSpPr txBox="1"/>
          <p:nvPr/>
        </p:nvSpPr>
        <p:spPr>
          <a:xfrm>
            <a:off x="3940703" y="4740864"/>
            <a:ext cx="1675130" cy="61595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600" b="1" spc="-35" dirty="0">
                <a:latin typeface="Arial"/>
                <a:cs typeface="Arial"/>
              </a:rPr>
              <a:t>PART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1600" spc="-5" dirty="0">
                <a:latin typeface="Arial"/>
                <a:cs typeface="Arial"/>
              </a:rPr>
              <a:t>Medical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Insurance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17F6B9D2-3E63-4C0D-BD44-50A92D9D5226}"/>
              </a:ext>
            </a:extLst>
          </p:cNvPr>
          <p:cNvSpPr/>
          <p:nvPr/>
        </p:nvSpPr>
        <p:spPr>
          <a:xfrm>
            <a:off x="8742971" y="3044951"/>
            <a:ext cx="2522220" cy="2896235"/>
          </a:xfrm>
          <a:custGeom>
            <a:avLst/>
            <a:gdLst/>
            <a:ahLst/>
            <a:cxnLst/>
            <a:rect l="l" t="t" r="r" b="b"/>
            <a:pathLst>
              <a:path w="2522220" h="2896235">
                <a:moveTo>
                  <a:pt x="0" y="2895917"/>
                </a:moveTo>
                <a:lnTo>
                  <a:pt x="2521623" y="2895917"/>
                </a:lnTo>
                <a:lnTo>
                  <a:pt x="2521623" y="0"/>
                </a:lnTo>
                <a:lnTo>
                  <a:pt x="0" y="0"/>
                </a:lnTo>
                <a:lnTo>
                  <a:pt x="0" y="2895917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>
            <a:extLst>
              <a:ext uri="{FF2B5EF4-FFF2-40B4-BE49-F238E27FC236}">
                <a16:creationId xmlns:a16="http://schemas.microsoft.com/office/drawing/2014/main" id="{D630FCD5-5E3F-478A-AFC6-96BA5ED64A63}"/>
              </a:ext>
            </a:extLst>
          </p:cNvPr>
          <p:cNvSpPr txBox="1"/>
          <p:nvPr/>
        </p:nvSpPr>
        <p:spPr>
          <a:xfrm>
            <a:off x="8742971" y="4792070"/>
            <a:ext cx="2522220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latin typeface="Arial"/>
                <a:cs typeface="Arial"/>
              </a:rPr>
              <a:t>PART</a:t>
            </a:r>
            <a:r>
              <a:rPr sz="1600" b="1" spc="-9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0"/>
              </a:spcBef>
            </a:pPr>
            <a:r>
              <a:rPr sz="1600" b="1" spc="-5" dirty="0">
                <a:latin typeface="Arial"/>
                <a:cs typeface="Arial"/>
              </a:rPr>
              <a:t>(Medicare</a:t>
            </a:r>
            <a:r>
              <a:rPr sz="1600" b="1" spc="-1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Advantage)</a:t>
            </a:r>
            <a:endParaRPr sz="16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400"/>
              </a:spcBef>
            </a:pPr>
            <a:r>
              <a:rPr sz="1600" dirty="0">
                <a:latin typeface="Arial"/>
                <a:cs typeface="Arial"/>
              </a:rPr>
              <a:t>Includes Part A,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600" spc="-5" dirty="0">
                <a:latin typeface="Arial"/>
                <a:cs typeface="Arial"/>
              </a:rPr>
              <a:t>and usually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37D8F572-1AD1-4B6E-9236-3A310363C3FC}"/>
              </a:ext>
            </a:extLst>
          </p:cNvPr>
          <p:cNvSpPr txBox="1"/>
          <p:nvPr/>
        </p:nvSpPr>
        <p:spPr>
          <a:xfrm>
            <a:off x="910484" y="1284838"/>
            <a:ext cx="7832487" cy="149860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39700" indent="-127000">
              <a:lnSpc>
                <a:spcPct val="100000"/>
              </a:lnSpc>
              <a:spcBef>
                <a:spcPts val="108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Medicare is </a:t>
            </a:r>
            <a:r>
              <a:rPr sz="1600" dirty="0">
                <a:latin typeface="Arial"/>
                <a:cs typeface="Arial"/>
              </a:rPr>
              <a:t>a federally funded </a:t>
            </a:r>
            <a:r>
              <a:rPr sz="1600" spc="-5" dirty="0">
                <a:latin typeface="Arial"/>
                <a:cs typeface="Arial"/>
              </a:rPr>
              <a:t>health insurance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</a:t>
            </a:r>
            <a:r>
              <a:rPr lang="en-US"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Medicare was established in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1965</a:t>
            </a:r>
            <a:r>
              <a:rPr lang="en-US"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Medicare is administered by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Centers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Medicare </a:t>
            </a:r>
            <a:r>
              <a:rPr sz="1600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Medicaid </a:t>
            </a:r>
            <a:r>
              <a:rPr sz="1600" dirty="0">
                <a:latin typeface="Arial"/>
                <a:cs typeface="Arial"/>
              </a:rPr>
              <a:t>Services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(CMS)</a:t>
            </a:r>
            <a:r>
              <a:rPr lang="en-US" sz="1600" spc="-5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lang="en-US" sz="1600" dirty="0">
                <a:latin typeface="Arial"/>
                <a:cs typeface="Arial"/>
              </a:rPr>
              <a:t>Medicare i</a:t>
            </a:r>
            <a:r>
              <a:rPr sz="1600" dirty="0">
                <a:latin typeface="Arial"/>
                <a:cs typeface="Arial"/>
              </a:rPr>
              <a:t>ncludes 4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parts: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522E4505-A845-4D8F-9EA3-80ACB1B0D161}"/>
              </a:ext>
            </a:extLst>
          </p:cNvPr>
          <p:cNvSpPr/>
          <p:nvPr/>
        </p:nvSpPr>
        <p:spPr>
          <a:xfrm>
            <a:off x="914400" y="5641847"/>
            <a:ext cx="5130800" cy="302260"/>
          </a:xfrm>
          <a:custGeom>
            <a:avLst/>
            <a:gdLst/>
            <a:ahLst/>
            <a:cxnLst/>
            <a:rect l="l" t="t" r="r" b="b"/>
            <a:pathLst>
              <a:path w="5130800" h="302260">
                <a:moveTo>
                  <a:pt x="0" y="301751"/>
                </a:moveTo>
                <a:lnTo>
                  <a:pt x="5130749" y="301751"/>
                </a:lnTo>
                <a:lnTo>
                  <a:pt x="5130749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007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E6ACDC7D-F606-496C-8B03-8FF9A00F1ADB}"/>
              </a:ext>
            </a:extLst>
          </p:cNvPr>
          <p:cNvSpPr txBox="1"/>
          <p:nvPr/>
        </p:nvSpPr>
        <p:spPr>
          <a:xfrm>
            <a:off x="2776588" y="5670814"/>
            <a:ext cx="1419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Medicare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7A0D403F-C7BB-4A7C-A168-D98DB03DBE4A}"/>
              </a:ext>
            </a:extLst>
          </p:cNvPr>
          <p:cNvSpPr/>
          <p:nvPr/>
        </p:nvSpPr>
        <p:spPr>
          <a:xfrm>
            <a:off x="1506374" y="3195538"/>
            <a:ext cx="1451610" cy="1451610"/>
          </a:xfrm>
          <a:custGeom>
            <a:avLst/>
            <a:gdLst/>
            <a:ahLst/>
            <a:cxnLst/>
            <a:rect l="l" t="t" r="r" b="b"/>
            <a:pathLst>
              <a:path w="1451610" h="1451610">
                <a:moveTo>
                  <a:pt x="725627" y="0"/>
                </a:moveTo>
                <a:lnTo>
                  <a:pt x="677917" y="1543"/>
                </a:lnTo>
                <a:lnTo>
                  <a:pt x="631031" y="6109"/>
                </a:lnTo>
                <a:lnTo>
                  <a:pt x="585065" y="13603"/>
                </a:lnTo>
                <a:lnTo>
                  <a:pt x="540114" y="23929"/>
                </a:lnTo>
                <a:lnTo>
                  <a:pt x="496274" y="36992"/>
                </a:lnTo>
                <a:lnTo>
                  <a:pt x="453640" y="52695"/>
                </a:lnTo>
                <a:lnTo>
                  <a:pt x="412309" y="70943"/>
                </a:lnTo>
                <a:lnTo>
                  <a:pt x="372375" y="91640"/>
                </a:lnTo>
                <a:lnTo>
                  <a:pt x="333934" y="114691"/>
                </a:lnTo>
                <a:lnTo>
                  <a:pt x="297083" y="140001"/>
                </a:lnTo>
                <a:lnTo>
                  <a:pt x="261915" y="167473"/>
                </a:lnTo>
                <a:lnTo>
                  <a:pt x="228528" y="197013"/>
                </a:lnTo>
                <a:lnTo>
                  <a:pt x="197017" y="228524"/>
                </a:lnTo>
                <a:lnTo>
                  <a:pt x="167477" y="261910"/>
                </a:lnTo>
                <a:lnTo>
                  <a:pt x="140005" y="297077"/>
                </a:lnTo>
                <a:lnTo>
                  <a:pt x="114695" y="333929"/>
                </a:lnTo>
                <a:lnTo>
                  <a:pt x="91643" y="372369"/>
                </a:lnTo>
                <a:lnTo>
                  <a:pt x="70945" y="412303"/>
                </a:lnTo>
                <a:lnTo>
                  <a:pt x="52696" y="453635"/>
                </a:lnTo>
                <a:lnTo>
                  <a:pt x="36993" y="496269"/>
                </a:lnTo>
                <a:lnTo>
                  <a:pt x="23930" y="540110"/>
                </a:lnTo>
                <a:lnTo>
                  <a:pt x="13604" y="585062"/>
                </a:lnTo>
                <a:lnTo>
                  <a:pt x="6110" y="631029"/>
                </a:lnTo>
                <a:lnTo>
                  <a:pt x="1543" y="677916"/>
                </a:lnTo>
                <a:lnTo>
                  <a:pt x="0" y="725627"/>
                </a:lnTo>
                <a:lnTo>
                  <a:pt x="1543" y="773336"/>
                </a:lnTo>
                <a:lnTo>
                  <a:pt x="6110" y="820222"/>
                </a:lnTo>
                <a:lnTo>
                  <a:pt x="13604" y="866188"/>
                </a:lnTo>
                <a:lnTo>
                  <a:pt x="23930" y="911138"/>
                </a:lnTo>
                <a:lnTo>
                  <a:pt x="36993" y="954978"/>
                </a:lnTo>
                <a:lnTo>
                  <a:pt x="52696" y="997611"/>
                </a:lnTo>
                <a:lnTo>
                  <a:pt x="70945" y="1038942"/>
                </a:lnTo>
                <a:lnTo>
                  <a:pt x="91643" y="1078875"/>
                </a:lnTo>
                <a:lnTo>
                  <a:pt x="114695" y="1117315"/>
                </a:lnTo>
                <a:lnTo>
                  <a:pt x="140005" y="1154166"/>
                </a:lnTo>
                <a:lnTo>
                  <a:pt x="167477" y="1189333"/>
                </a:lnTo>
                <a:lnTo>
                  <a:pt x="197017" y="1222719"/>
                </a:lnTo>
                <a:lnTo>
                  <a:pt x="228528" y="1254229"/>
                </a:lnTo>
                <a:lnTo>
                  <a:pt x="261915" y="1283768"/>
                </a:lnTo>
                <a:lnTo>
                  <a:pt x="297083" y="1311240"/>
                </a:lnTo>
                <a:lnTo>
                  <a:pt x="333934" y="1336550"/>
                </a:lnTo>
                <a:lnTo>
                  <a:pt x="372375" y="1359601"/>
                </a:lnTo>
                <a:lnTo>
                  <a:pt x="412309" y="1380298"/>
                </a:lnTo>
                <a:lnTo>
                  <a:pt x="453640" y="1398546"/>
                </a:lnTo>
                <a:lnTo>
                  <a:pt x="496274" y="1414249"/>
                </a:lnTo>
                <a:lnTo>
                  <a:pt x="540114" y="1427311"/>
                </a:lnTo>
                <a:lnTo>
                  <a:pt x="585065" y="1437637"/>
                </a:lnTo>
                <a:lnTo>
                  <a:pt x="631031" y="1445131"/>
                </a:lnTo>
                <a:lnTo>
                  <a:pt x="677917" y="1449698"/>
                </a:lnTo>
                <a:lnTo>
                  <a:pt x="725627" y="1451241"/>
                </a:lnTo>
                <a:lnTo>
                  <a:pt x="773336" y="1449698"/>
                </a:lnTo>
                <a:lnTo>
                  <a:pt x="820222" y="1445131"/>
                </a:lnTo>
                <a:lnTo>
                  <a:pt x="866188" y="1437637"/>
                </a:lnTo>
                <a:lnTo>
                  <a:pt x="911139" y="1427311"/>
                </a:lnTo>
                <a:lnTo>
                  <a:pt x="954979" y="1414249"/>
                </a:lnTo>
                <a:lnTo>
                  <a:pt x="997613" y="1398546"/>
                </a:lnTo>
                <a:lnTo>
                  <a:pt x="1038945" y="1380298"/>
                </a:lnTo>
                <a:lnTo>
                  <a:pt x="1078879" y="1359601"/>
                </a:lnTo>
                <a:lnTo>
                  <a:pt x="1117319" y="1336550"/>
                </a:lnTo>
                <a:lnTo>
                  <a:pt x="1154171" y="1311240"/>
                </a:lnTo>
                <a:lnTo>
                  <a:pt x="1189338" y="1283768"/>
                </a:lnTo>
                <a:lnTo>
                  <a:pt x="1222725" y="1254229"/>
                </a:lnTo>
                <a:lnTo>
                  <a:pt x="1254236" y="1222719"/>
                </a:lnTo>
                <a:lnTo>
                  <a:pt x="1283776" y="1189333"/>
                </a:lnTo>
                <a:lnTo>
                  <a:pt x="1311249" y="1154166"/>
                </a:lnTo>
                <a:lnTo>
                  <a:pt x="1336559" y="1117315"/>
                </a:lnTo>
                <a:lnTo>
                  <a:pt x="1359611" y="1078875"/>
                </a:lnTo>
                <a:lnTo>
                  <a:pt x="1380309" y="1038942"/>
                </a:lnTo>
                <a:lnTo>
                  <a:pt x="1398557" y="997611"/>
                </a:lnTo>
                <a:lnTo>
                  <a:pt x="1414261" y="954978"/>
                </a:lnTo>
                <a:lnTo>
                  <a:pt x="1427323" y="911138"/>
                </a:lnTo>
                <a:lnTo>
                  <a:pt x="1437649" y="866188"/>
                </a:lnTo>
                <a:lnTo>
                  <a:pt x="1445144" y="820222"/>
                </a:lnTo>
                <a:lnTo>
                  <a:pt x="1449710" y="773336"/>
                </a:lnTo>
                <a:lnTo>
                  <a:pt x="1451254" y="725627"/>
                </a:lnTo>
                <a:lnTo>
                  <a:pt x="1449710" y="677916"/>
                </a:lnTo>
                <a:lnTo>
                  <a:pt x="1445144" y="631029"/>
                </a:lnTo>
                <a:lnTo>
                  <a:pt x="1437649" y="585062"/>
                </a:lnTo>
                <a:lnTo>
                  <a:pt x="1427323" y="540110"/>
                </a:lnTo>
                <a:lnTo>
                  <a:pt x="1414261" y="496269"/>
                </a:lnTo>
                <a:lnTo>
                  <a:pt x="1398557" y="453635"/>
                </a:lnTo>
                <a:lnTo>
                  <a:pt x="1380309" y="412303"/>
                </a:lnTo>
                <a:lnTo>
                  <a:pt x="1359611" y="372369"/>
                </a:lnTo>
                <a:lnTo>
                  <a:pt x="1336559" y="333929"/>
                </a:lnTo>
                <a:lnTo>
                  <a:pt x="1311249" y="297077"/>
                </a:lnTo>
                <a:lnTo>
                  <a:pt x="1283776" y="261910"/>
                </a:lnTo>
                <a:lnTo>
                  <a:pt x="1254236" y="228524"/>
                </a:lnTo>
                <a:lnTo>
                  <a:pt x="1222725" y="197013"/>
                </a:lnTo>
                <a:lnTo>
                  <a:pt x="1189338" y="167473"/>
                </a:lnTo>
                <a:lnTo>
                  <a:pt x="1154171" y="140001"/>
                </a:lnTo>
                <a:lnTo>
                  <a:pt x="1117319" y="114691"/>
                </a:lnTo>
                <a:lnTo>
                  <a:pt x="1078879" y="91640"/>
                </a:lnTo>
                <a:lnTo>
                  <a:pt x="1038945" y="70943"/>
                </a:lnTo>
                <a:lnTo>
                  <a:pt x="997613" y="52695"/>
                </a:lnTo>
                <a:lnTo>
                  <a:pt x="954979" y="36992"/>
                </a:lnTo>
                <a:lnTo>
                  <a:pt x="911139" y="23929"/>
                </a:lnTo>
                <a:lnTo>
                  <a:pt x="866188" y="13603"/>
                </a:lnTo>
                <a:lnTo>
                  <a:pt x="820222" y="6109"/>
                </a:lnTo>
                <a:lnTo>
                  <a:pt x="773336" y="1543"/>
                </a:lnTo>
                <a:lnTo>
                  <a:pt x="725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37">
            <a:extLst>
              <a:ext uri="{FF2B5EF4-FFF2-40B4-BE49-F238E27FC236}">
                <a16:creationId xmlns:a16="http://schemas.microsoft.com/office/drawing/2014/main" id="{018A6983-52D6-40D2-88E8-1C7873DFADF7}"/>
              </a:ext>
            </a:extLst>
          </p:cNvPr>
          <p:cNvSpPr/>
          <p:nvPr/>
        </p:nvSpPr>
        <p:spPr>
          <a:xfrm>
            <a:off x="9290841" y="3195537"/>
            <a:ext cx="1451610" cy="1451610"/>
          </a:xfrm>
          <a:custGeom>
            <a:avLst/>
            <a:gdLst/>
            <a:ahLst/>
            <a:cxnLst/>
            <a:rect l="l" t="t" r="r" b="b"/>
            <a:pathLst>
              <a:path w="1451609" h="1451610">
                <a:moveTo>
                  <a:pt x="725639" y="0"/>
                </a:moveTo>
                <a:lnTo>
                  <a:pt x="677928" y="1543"/>
                </a:lnTo>
                <a:lnTo>
                  <a:pt x="631041" y="6110"/>
                </a:lnTo>
                <a:lnTo>
                  <a:pt x="585074" y="13604"/>
                </a:lnTo>
                <a:lnTo>
                  <a:pt x="540122" y="23930"/>
                </a:lnTo>
                <a:lnTo>
                  <a:pt x="496281" y="36993"/>
                </a:lnTo>
                <a:lnTo>
                  <a:pt x="453646" y="52696"/>
                </a:lnTo>
                <a:lnTo>
                  <a:pt x="412314" y="70945"/>
                </a:lnTo>
                <a:lnTo>
                  <a:pt x="372379" y="91643"/>
                </a:lnTo>
                <a:lnTo>
                  <a:pt x="333938" y="114695"/>
                </a:lnTo>
                <a:lnTo>
                  <a:pt x="297085" y="140005"/>
                </a:lnTo>
                <a:lnTo>
                  <a:pt x="261918" y="167477"/>
                </a:lnTo>
                <a:lnTo>
                  <a:pt x="228530" y="197017"/>
                </a:lnTo>
                <a:lnTo>
                  <a:pt x="197019" y="228528"/>
                </a:lnTo>
                <a:lnTo>
                  <a:pt x="167479" y="261915"/>
                </a:lnTo>
                <a:lnTo>
                  <a:pt x="140006" y="297083"/>
                </a:lnTo>
                <a:lnTo>
                  <a:pt x="114695" y="333934"/>
                </a:lnTo>
                <a:lnTo>
                  <a:pt x="91643" y="372375"/>
                </a:lnTo>
                <a:lnTo>
                  <a:pt x="70945" y="412309"/>
                </a:lnTo>
                <a:lnTo>
                  <a:pt x="52696" y="453640"/>
                </a:lnTo>
                <a:lnTo>
                  <a:pt x="36993" y="496274"/>
                </a:lnTo>
                <a:lnTo>
                  <a:pt x="23930" y="540114"/>
                </a:lnTo>
                <a:lnTo>
                  <a:pt x="13604" y="585065"/>
                </a:lnTo>
                <a:lnTo>
                  <a:pt x="6110" y="631031"/>
                </a:lnTo>
                <a:lnTo>
                  <a:pt x="1543" y="677917"/>
                </a:lnTo>
                <a:lnTo>
                  <a:pt x="0" y="725627"/>
                </a:lnTo>
                <a:lnTo>
                  <a:pt x="1543" y="773338"/>
                </a:lnTo>
                <a:lnTo>
                  <a:pt x="6110" y="820225"/>
                </a:lnTo>
                <a:lnTo>
                  <a:pt x="13604" y="866192"/>
                </a:lnTo>
                <a:lnTo>
                  <a:pt x="23930" y="911144"/>
                </a:lnTo>
                <a:lnTo>
                  <a:pt x="36993" y="954986"/>
                </a:lnTo>
                <a:lnTo>
                  <a:pt x="52696" y="997620"/>
                </a:lnTo>
                <a:lnTo>
                  <a:pt x="70945" y="1038953"/>
                </a:lnTo>
                <a:lnTo>
                  <a:pt x="91643" y="1078887"/>
                </a:lnTo>
                <a:lnTo>
                  <a:pt x="114695" y="1117329"/>
                </a:lnTo>
                <a:lnTo>
                  <a:pt x="140006" y="1154181"/>
                </a:lnTo>
                <a:lnTo>
                  <a:pt x="167479" y="1189348"/>
                </a:lnTo>
                <a:lnTo>
                  <a:pt x="197019" y="1222736"/>
                </a:lnTo>
                <a:lnTo>
                  <a:pt x="228530" y="1254247"/>
                </a:lnTo>
                <a:lnTo>
                  <a:pt x="261918" y="1283788"/>
                </a:lnTo>
                <a:lnTo>
                  <a:pt x="297085" y="1311261"/>
                </a:lnTo>
                <a:lnTo>
                  <a:pt x="333938" y="1336571"/>
                </a:lnTo>
                <a:lnTo>
                  <a:pt x="372379" y="1359623"/>
                </a:lnTo>
                <a:lnTo>
                  <a:pt x="412314" y="1380321"/>
                </a:lnTo>
                <a:lnTo>
                  <a:pt x="453646" y="1398570"/>
                </a:lnTo>
                <a:lnTo>
                  <a:pt x="496281" y="1414273"/>
                </a:lnTo>
                <a:lnTo>
                  <a:pt x="540122" y="1427336"/>
                </a:lnTo>
                <a:lnTo>
                  <a:pt x="585074" y="1437662"/>
                </a:lnTo>
                <a:lnTo>
                  <a:pt x="631041" y="1445156"/>
                </a:lnTo>
                <a:lnTo>
                  <a:pt x="677928" y="1449723"/>
                </a:lnTo>
                <a:lnTo>
                  <a:pt x="725639" y="1451267"/>
                </a:lnTo>
                <a:lnTo>
                  <a:pt x="773351" y="1449723"/>
                </a:lnTo>
                <a:lnTo>
                  <a:pt x="820238" y="1445156"/>
                </a:lnTo>
                <a:lnTo>
                  <a:pt x="866205" y="1437662"/>
                </a:lnTo>
                <a:lnTo>
                  <a:pt x="911157" y="1427336"/>
                </a:lnTo>
                <a:lnTo>
                  <a:pt x="954998" y="1414273"/>
                </a:lnTo>
                <a:lnTo>
                  <a:pt x="997633" y="1398570"/>
                </a:lnTo>
                <a:lnTo>
                  <a:pt x="1038965" y="1380321"/>
                </a:lnTo>
                <a:lnTo>
                  <a:pt x="1078900" y="1359623"/>
                </a:lnTo>
                <a:lnTo>
                  <a:pt x="1117341" y="1336571"/>
                </a:lnTo>
                <a:lnTo>
                  <a:pt x="1154193" y="1311261"/>
                </a:lnTo>
                <a:lnTo>
                  <a:pt x="1189361" y="1283788"/>
                </a:lnTo>
                <a:lnTo>
                  <a:pt x="1222749" y="1254247"/>
                </a:lnTo>
                <a:lnTo>
                  <a:pt x="1254260" y="1222736"/>
                </a:lnTo>
                <a:lnTo>
                  <a:pt x="1283800" y="1189348"/>
                </a:lnTo>
                <a:lnTo>
                  <a:pt x="1311273" y="1154181"/>
                </a:lnTo>
                <a:lnTo>
                  <a:pt x="1336584" y="1117329"/>
                </a:lnTo>
                <a:lnTo>
                  <a:pt x="1359636" y="1078887"/>
                </a:lnTo>
                <a:lnTo>
                  <a:pt x="1380334" y="1038953"/>
                </a:lnTo>
                <a:lnTo>
                  <a:pt x="1398582" y="997620"/>
                </a:lnTo>
                <a:lnTo>
                  <a:pt x="1414286" y="954986"/>
                </a:lnTo>
                <a:lnTo>
                  <a:pt x="1427349" y="911144"/>
                </a:lnTo>
                <a:lnTo>
                  <a:pt x="1437675" y="866192"/>
                </a:lnTo>
                <a:lnTo>
                  <a:pt x="1445169" y="820225"/>
                </a:lnTo>
                <a:lnTo>
                  <a:pt x="1449736" y="773338"/>
                </a:lnTo>
                <a:lnTo>
                  <a:pt x="1451279" y="725627"/>
                </a:lnTo>
                <a:lnTo>
                  <a:pt x="1449736" y="677917"/>
                </a:lnTo>
                <a:lnTo>
                  <a:pt x="1445169" y="631031"/>
                </a:lnTo>
                <a:lnTo>
                  <a:pt x="1437675" y="585065"/>
                </a:lnTo>
                <a:lnTo>
                  <a:pt x="1427349" y="540114"/>
                </a:lnTo>
                <a:lnTo>
                  <a:pt x="1414286" y="496274"/>
                </a:lnTo>
                <a:lnTo>
                  <a:pt x="1398582" y="453640"/>
                </a:lnTo>
                <a:lnTo>
                  <a:pt x="1380334" y="412309"/>
                </a:lnTo>
                <a:lnTo>
                  <a:pt x="1359636" y="372375"/>
                </a:lnTo>
                <a:lnTo>
                  <a:pt x="1336584" y="333934"/>
                </a:lnTo>
                <a:lnTo>
                  <a:pt x="1311273" y="297083"/>
                </a:lnTo>
                <a:lnTo>
                  <a:pt x="1283800" y="261915"/>
                </a:lnTo>
                <a:lnTo>
                  <a:pt x="1254260" y="228528"/>
                </a:lnTo>
                <a:lnTo>
                  <a:pt x="1222749" y="197017"/>
                </a:lnTo>
                <a:lnTo>
                  <a:pt x="1189361" y="167477"/>
                </a:lnTo>
                <a:lnTo>
                  <a:pt x="1154193" y="140005"/>
                </a:lnTo>
                <a:lnTo>
                  <a:pt x="1117341" y="114695"/>
                </a:lnTo>
                <a:lnTo>
                  <a:pt x="1078900" y="91643"/>
                </a:lnTo>
                <a:lnTo>
                  <a:pt x="1038965" y="70945"/>
                </a:lnTo>
                <a:lnTo>
                  <a:pt x="997633" y="52696"/>
                </a:lnTo>
                <a:lnTo>
                  <a:pt x="954998" y="36993"/>
                </a:lnTo>
                <a:lnTo>
                  <a:pt x="911157" y="23930"/>
                </a:lnTo>
                <a:lnTo>
                  <a:pt x="866205" y="13604"/>
                </a:lnTo>
                <a:lnTo>
                  <a:pt x="820238" y="6110"/>
                </a:lnTo>
                <a:lnTo>
                  <a:pt x="773351" y="1543"/>
                </a:lnTo>
                <a:lnTo>
                  <a:pt x="7256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61">
            <a:extLst>
              <a:ext uri="{FF2B5EF4-FFF2-40B4-BE49-F238E27FC236}">
                <a16:creationId xmlns:a16="http://schemas.microsoft.com/office/drawing/2014/main" id="{CE8CEC4F-0604-49ED-AEAB-8536FFCB768E}"/>
              </a:ext>
            </a:extLst>
          </p:cNvPr>
          <p:cNvSpPr/>
          <p:nvPr/>
        </p:nvSpPr>
        <p:spPr>
          <a:xfrm>
            <a:off x="6669375" y="3195538"/>
            <a:ext cx="1451610" cy="1451610"/>
          </a:xfrm>
          <a:custGeom>
            <a:avLst/>
            <a:gdLst/>
            <a:ahLst/>
            <a:cxnLst/>
            <a:rect l="l" t="t" r="r" b="b"/>
            <a:pathLst>
              <a:path w="1451609" h="1451610">
                <a:moveTo>
                  <a:pt x="725627" y="0"/>
                </a:moveTo>
                <a:lnTo>
                  <a:pt x="677917" y="1543"/>
                </a:lnTo>
                <a:lnTo>
                  <a:pt x="631031" y="6109"/>
                </a:lnTo>
                <a:lnTo>
                  <a:pt x="585065" y="13603"/>
                </a:lnTo>
                <a:lnTo>
                  <a:pt x="540114" y="23929"/>
                </a:lnTo>
                <a:lnTo>
                  <a:pt x="496274" y="36992"/>
                </a:lnTo>
                <a:lnTo>
                  <a:pt x="453640" y="52695"/>
                </a:lnTo>
                <a:lnTo>
                  <a:pt x="412309" y="70943"/>
                </a:lnTo>
                <a:lnTo>
                  <a:pt x="372375" y="91640"/>
                </a:lnTo>
                <a:lnTo>
                  <a:pt x="333934" y="114691"/>
                </a:lnTo>
                <a:lnTo>
                  <a:pt x="297083" y="140001"/>
                </a:lnTo>
                <a:lnTo>
                  <a:pt x="261915" y="167473"/>
                </a:lnTo>
                <a:lnTo>
                  <a:pt x="228528" y="197013"/>
                </a:lnTo>
                <a:lnTo>
                  <a:pt x="197017" y="228524"/>
                </a:lnTo>
                <a:lnTo>
                  <a:pt x="167477" y="261910"/>
                </a:lnTo>
                <a:lnTo>
                  <a:pt x="140005" y="297077"/>
                </a:lnTo>
                <a:lnTo>
                  <a:pt x="114695" y="333929"/>
                </a:lnTo>
                <a:lnTo>
                  <a:pt x="91643" y="372369"/>
                </a:lnTo>
                <a:lnTo>
                  <a:pt x="70945" y="412303"/>
                </a:lnTo>
                <a:lnTo>
                  <a:pt x="52696" y="453635"/>
                </a:lnTo>
                <a:lnTo>
                  <a:pt x="36993" y="496269"/>
                </a:lnTo>
                <a:lnTo>
                  <a:pt x="23930" y="540110"/>
                </a:lnTo>
                <a:lnTo>
                  <a:pt x="13604" y="585062"/>
                </a:lnTo>
                <a:lnTo>
                  <a:pt x="6110" y="631029"/>
                </a:lnTo>
                <a:lnTo>
                  <a:pt x="1543" y="677916"/>
                </a:lnTo>
                <a:lnTo>
                  <a:pt x="0" y="725627"/>
                </a:lnTo>
                <a:lnTo>
                  <a:pt x="1543" y="773336"/>
                </a:lnTo>
                <a:lnTo>
                  <a:pt x="6110" y="820222"/>
                </a:lnTo>
                <a:lnTo>
                  <a:pt x="13604" y="866188"/>
                </a:lnTo>
                <a:lnTo>
                  <a:pt x="23930" y="911138"/>
                </a:lnTo>
                <a:lnTo>
                  <a:pt x="36993" y="954978"/>
                </a:lnTo>
                <a:lnTo>
                  <a:pt x="52696" y="997611"/>
                </a:lnTo>
                <a:lnTo>
                  <a:pt x="70945" y="1038942"/>
                </a:lnTo>
                <a:lnTo>
                  <a:pt x="91643" y="1078875"/>
                </a:lnTo>
                <a:lnTo>
                  <a:pt x="114695" y="1117315"/>
                </a:lnTo>
                <a:lnTo>
                  <a:pt x="140005" y="1154166"/>
                </a:lnTo>
                <a:lnTo>
                  <a:pt x="167477" y="1189333"/>
                </a:lnTo>
                <a:lnTo>
                  <a:pt x="197017" y="1222719"/>
                </a:lnTo>
                <a:lnTo>
                  <a:pt x="228528" y="1254229"/>
                </a:lnTo>
                <a:lnTo>
                  <a:pt x="261915" y="1283768"/>
                </a:lnTo>
                <a:lnTo>
                  <a:pt x="297083" y="1311240"/>
                </a:lnTo>
                <a:lnTo>
                  <a:pt x="333934" y="1336550"/>
                </a:lnTo>
                <a:lnTo>
                  <a:pt x="372375" y="1359601"/>
                </a:lnTo>
                <a:lnTo>
                  <a:pt x="412309" y="1380298"/>
                </a:lnTo>
                <a:lnTo>
                  <a:pt x="453640" y="1398546"/>
                </a:lnTo>
                <a:lnTo>
                  <a:pt x="496274" y="1414249"/>
                </a:lnTo>
                <a:lnTo>
                  <a:pt x="540114" y="1427311"/>
                </a:lnTo>
                <a:lnTo>
                  <a:pt x="585065" y="1437637"/>
                </a:lnTo>
                <a:lnTo>
                  <a:pt x="631031" y="1445131"/>
                </a:lnTo>
                <a:lnTo>
                  <a:pt x="677917" y="1449698"/>
                </a:lnTo>
                <a:lnTo>
                  <a:pt x="725627" y="1451241"/>
                </a:lnTo>
                <a:lnTo>
                  <a:pt x="773336" y="1449698"/>
                </a:lnTo>
                <a:lnTo>
                  <a:pt x="820222" y="1445131"/>
                </a:lnTo>
                <a:lnTo>
                  <a:pt x="866188" y="1437637"/>
                </a:lnTo>
                <a:lnTo>
                  <a:pt x="911139" y="1427311"/>
                </a:lnTo>
                <a:lnTo>
                  <a:pt x="954979" y="1414249"/>
                </a:lnTo>
                <a:lnTo>
                  <a:pt x="997613" y="1398546"/>
                </a:lnTo>
                <a:lnTo>
                  <a:pt x="1038945" y="1380298"/>
                </a:lnTo>
                <a:lnTo>
                  <a:pt x="1078879" y="1359601"/>
                </a:lnTo>
                <a:lnTo>
                  <a:pt x="1117319" y="1336550"/>
                </a:lnTo>
                <a:lnTo>
                  <a:pt x="1154171" y="1311240"/>
                </a:lnTo>
                <a:lnTo>
                  <a:pt x="1189338" y="1283768"/>
                </a:lnTo>
                <a:lnTo>
                  <a:pt x="1222725" y="1254229"/>
                </a:lnTo>
                <a:lnTo>
                  <a:pt x="1254236" y="1222719"/>
                </a:lnTo>
                <a:lnTo>
                  <a:pt x="1283776" y="1189333"/>
                </a:lnTo>
                <a:lnTo>
                  <a:pt x="1311249" y="1154166"/>
                </a:lnTo>
                <a:lnTo>
                  <a:pt x="1336559" y="1117315"/>
                </a:lnTo>
                <a:lnTo>
                  <a:pt x="1359611" y="1078875"/>
                </a:lnTo>
                <a:lnTo>
                  <a:pt x="1380309" y="1038942"/>
                </a:lnTo>
                <a:lnTo>
                  <a:pt x="1398557" y="997611"/>
                </a:lnTo>
                <a:lnTo>
                  <a:pt x="1414261" y="954978"/>
                </a:lnTo>
                <a:lnTo>
                  <a:pt x="1427323" y="911138"/>
                </a:lnTo>
                <a:lnTo>
                  <a:pt x="1437649" y="866188"/>
                </a:lnTo>
                <a:lnTo>
                  <a:pt x="1445144" y="820222"/>
                </a:lnTo>
                <a:lnTo>
                  <a:pt x="1449710" y="773336"/>
                </a:lnTo>
                <a:lnTo>
                  <a:pt x="1451254" y="725627"/>
                </a:lnTo>
                <a:lnTo>
                  <a:pt x="1449710" y="677916"/>
                </a:lnTo>
                <a:lnTo>
                  <a:pt x="1445144" y="631029"/>
                </a:lnTo>
                <a:lnTo>
                  <a:pt x="1437649" y="585062"/>
                </a:lnTo>
                <a:lnTo>
                  <a:pt x="1427323" y="540110"/>
                </a:lnTo>
                <a:lnTo>
                  <a:pt x="1414261" y="496269"/>
                </a:lnTo>
                <a:lnTo>
                  <a:pt x="1398557" y="453635"/>
                </a:lnTo>
                <a:lnTo>
                  <a:pt x="1380309" y="412303"/>
                </a:lnTo>
                <a:lnTo>
                  <a:pt x="1359611" y="372369"/>
                </a:lnTo>
                <a:lnTo>
                  <a:pt x="1336559" y="333929"/>
                </a:lnTo>
                <a:lnTo>
                  <a:pt x="1311249" y="297077"/>
                </a:lnTo>
                <a:lnTo>
                  <a:pt x="1283776" y="261910"/>
                </a:lnTo>
                <a:lnTo>
                  <a:pt x="1254236" y="228524"/>
                </a:lnTo>
                <a:lnTo>
                  <a:pt x="1222725" y="197013"/>
                </a:lnTo>
                <a:lnTo>
                  <a:pt x="1189338" y="167473"/>
                </a:lnTo>
                <a:lnTo>
                  <a:pt x="1154171" y="140001"/>
                </a:lnTo>
                <a:lnTo>
                  <a:pt x="1117319" y="114691"/>
                </a:lnTo>
                <a:lnTo>
                  <a:pt x="1078879" y="91640"/>
                </a:lnTo>
                <a:lnTo>
                  <a:pt x="1038945" y="70943"/>
                </a:lnTo>
                <a:lnTo>
                  <a:pt x="997613" y="52695"/>
                </a:lnTo>
                <a:lnTo>
                  <a:pt x="954979" y="36992"/>
                </a:lnTo>
                <a:lnTo>
                  <a:pt x="911139" y="23929"/>
                </a:lnTo>
                <a:lnTo>
                  <a:pt x="866188" y="13603"/>
                </a:lnTo>
                <a:lnTo>
                  <a:pt x="820222" y="6109"/>
                </a:lnTo>
                <a:lnTo>
                  <a:pt x="773336" y="1543"/>
                </a:lnTo>
                <a:lnTo>
                  <a:pt x="7256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65">
            <a:extLst>
              <a:ext uri="{FF2B5EF4-FFF2-40B4-BE49-F238E27FC236}">
                <a16:creationId xmlns:a16="http://schemas.microsoft.com/office/drawing/2014/main" id="{5A36282F-AF69-43DC-B73D-16B88E7F82AB}"/>
              </a:ext>
            </a:extLst>
          </p:cNvPr>
          <p:cNvSpPr/>
          <p:nvPr/>
        </p:nvSpPr>
        <p:spPr>
          <a:xfrm>
            <a:off x="4058696" y="3195511"/>
            <a:ext cx="1451610" cy="1451610"/>
          </a:xfrm>
          <a:custGeom>
            <a:avLst/>
            <a:gdLst/>
            <a:ahLst/>
            <a:cxnLst/>
            <a:rect l="l" t="t" r="r" b="b"/>
            <a:pathLst>
              <a:path w="1451610" h="1451610">
                <a:moveTo>
                  <a:pt x="725652" y="0"/>
                </a:moveTo>
                <a:lnTo>
                  <a:pt x="677941" y="1543"/>
                </a:lnTo>
                <a:lnTo>
                  <a:pt x="631054" y="6110"/>
                </a:lnTo>
                <a:lnTo>
                  <a:pt x="585086" y="13604"/>
                </a:lnTo>
                <a:lnTo>
                  <a:pt x="540134" y="23930"/>
                </a:lnTo>
                <a:lnTo>
                  <a:pt x="496292" y="36993"/>
                </a:lnTo>
                <a:lnTo>
                  <a:pt x="453657" y="52696"/>
                </a:lnTo>
                <a:lnTo>
                  <a:pt x="412324" y="70945"/>
                </a:lnTo>
                <a:lnTo>
                  <a:pt x="372388" y="91643"/>
                </a:lnTo>
                <a:lnTo>
                  <a:pt x="333947" y="114695"/>
                </a:lnTo>
                <a:lnTo>
                  <a:pt x="297094" y="140006"/>
                </a:lnTo>
                <a:lnTo>
                  <a:pt x="261925" y="167479"/>
                </a:lnTo>
                <a:lnTo>
                  <a:pt x="228537" y="197019"/>
                </a:lnTo>
                <a:lnTo>
                  <a:pt x="197025" y="228530"/>
                </a:lnTo>
                <a:lnTo>
                  <a:pt x="167484" y="261918"/>
                </a:lnTo>
                <a:lnTo>
                  <a:pt x="140010" y="297085"/>
                </a:lnTo>
                <a:lnTo>
                  <a:pt x="114699" y="333938"/>
                </a:lnTo>
                <a:lnTo>
                  <a:pt x="91646" y="372379"/>
                </a:lnTo>
                <a:lnTo>
                  <a:pt x="70947" y="412314"/>
                </a:lnTo>
                <a:lnTo>
                  <a:pt x="52698" y="453646"/>
                </a:lnTo>
                <a:lnTo>
                  <a:pt x="36994" y="496281"/>
                </a:lnTo>
                <a:lnTo>
                  <a:pt x="23931" y="540122"/>
                </a:lnTo>
                <a:lnTo>
                  <a:pt x="13604" y="585074"/>
                </a:lnTo>
                <a:lnTo>
                  <a:pt x="6110" y="631041"/>
                </a:lnTo>
                <a:lnTo>
                  <a:pt x="1543" y="677928"/>
                </a:lnTo>
                <a:lnTo>
                  <a:pt x="0" y="725639"/>
                </a:lnTo>
                <a:lnTo>
                  <a:pt x="1543" y="773352"/>
                </a:lnTo>
                <a:lnTo>
                  <a:pt x="6110" y="820240"/>
                </a:lnTo>
                <a:lnTo>
                  <a:pt x="13604" y="866209"/>
                </a:lnTo>
                <a:lnTo>
                  <a:pt x="23931" y="911162"/>
                </a:lnTo>
                <a:lnTo>
                  <a:pt x="36994" y="955004"/>
                </a:lnTo>
                <a:lnTo>
                  <a:pt x="52698" y="997640"/>
                </a:lnTo>
                <a:lnTo>
                  <a:pt x="70947" y="1038973"/>
                </a:lnTo>
                <a:lnTo>
                  <a:pt x="91646" y="1078909"/>
                </a:lnTo>
                <a:lnTo>
                  <a:pt x="114699" y="1117351"/>
                </a:lnTo>
                <a:lnTo>
                  <a:pt x="140010" y="1154203"/>
                </a:lnTo>
                <a:lnTo>
                  <a:pt x="167484" y="1189372"/>
                </a:lnTo>
                <a:lnTo>
                  <a:pt x="197025" y="1222759"/>
                </a:lnTo>
                <a:lnTo>
                  <a:pt x="228537" y="1254271"/>
                </a:lnTo>
                <a:lnTo>
                  <a:pt x="261925" y="1283812"/>
                </a:lnTo>
                <a:lnTo>
                  <a:pt x="297094" y="1311285"/>
                </a:lnTo>
                <a:lnTo>
                  <a:pt x="333947" y="1336596"/>
                </a:lnTo>
                <a:lnTo>
                  <a:pt x="372388" y="1359648"/>
                </a:lnTo>
                <a:lnTo>
                  <a:pt x="412324" y="1380346"/>
                </a:lnTo>
                <a:lnTo>
                  <a:pt x="453657" y="1398595"/>
                </a:lnTo>
                <a:lnTo>
                  <a:pt x="496292" y="1414298"/>
                </a:lnTo>
                <a:lnTo>
                  <a:pt x="540134" y="1427361"/>
                </a:lnTo>
                <a:lnTo>
                  <a:pt x="585086" y="1437687"/>
                </a:lnTo>
                <a:lnTo>
                  <a:pt x="631054" y="1445182"/>
                </a:lnTo>
                <a:lnTo>
                  <a:pt x="677941" y="1449749"/>
                </a:lnTo>
                <a:lnTo>
                  <a:pt x="725652" y="1451292"/>
                </a:lnTo>
                <a:lnTo>
                  <a:pt x="773363" y="1449749"/>
                </a:lnTo>
                <a:lnTo>
                  <a:pt x="820251" y="1445182"/>
                </a:lnTo>
                <a:lnTo>
                  <a:pt x="866218" y="1437687"/>
                </a:lnTo>
                <a:lnTo>
                  <a:pt x="911171" y="1427361"/>
                </a:lnTo>
                <a:lnTo>
                  <a:pt x="955012" y="1414298"/>
                </a:lnTo>
                <a:lnTo>
                  <a:pt x="997647" y="1398595"/>
                </a:lnTo>
                <a:lnTo>
                  <a:pt x="1038980" y="1380346"/>
                </a:lnTo>
                <a:lnTo>
                  <a:pt x="1078916" y="1359648"/>
                </a:lnTo>
                <a:lnTo>
                  <a:pt x="1117358" y="1336596"/>
                </a:lnTo>
                <a:lnTo>
                  <a:pt x="1154211" y="1311285"/>
                </a:lnTo>
                <a:lnTo>
                  <a:pt x="1189379" y="1283812"/>
                </a:lnTo>
                <a:lnTo>
                  <a:pt x="1222767" y="1254271"/>
                </a:lnTo>
                <a:lnTo>
                  <a:pt x="1254280" y="1222759"/>
                </a:lnTo>
                <a:lnTo>
                  <a:pt x="1283820" y="1189372"/>
                </a:lnTo>
                <a:lnTo>
                  <a:pt x="1311294" y="1154203"/>
                </a:lnTo>
                <a:lnTo>
                  <a:pt x="1336605" y="1117351"/>
                </a:lnTo>
                <a:lnTo>
                  <a:pt x="1359658" y="1078909"/>
                </a:lnTo>
                <a:lnTo>
                  <a:pt x="1380357" y="1038973"/>
                </a:lnTo>
                <a:lnTo>
                  <a:pt x="1398606" y="997640"/>
                </a:lnTo>
                <a:lnTo>
                  <a:pt x="1414310" y="955004"/>
                </a:lnTo>
                <a:lnTo>
                  <a:pt x="1427373" y="911162"/>
                </a:lnTo>
                <a:lnTo>
                  <a:pt x="1437700" y="866209"/>
                </a:lnTo>
                <a:lnTo>
                  <a:pt x="1445194" y="820240"/>
                </a:lnTo>
                <a:lnTo>
                  <a:pt x="1449761" y="773352"/>
                </a:lnTo>
                <a:lnTo>
                  <a:pt x="1451305" y="725639"/>
                </a:lnTo>
                <a:lnTo>
                  <a:pt x="1449761" y="677928"/>
                </a:lnTo>
                <a:lnTo>
                  <a:pt x="1445194" y="631041"/>
                </a:lnTo>
                <a:lnTo>
                  <a:pt x="1437700" y="585074"/>
                </a:lnTo>
                <a:lnTo>
                  <a:pt x="1427373" y="540122"/>
                </a:lnTo>
                <a:lnTo>
                  <a:pt x="1414310" y="496281"/>
                </a:lnTo>
                <a:lnTo>
                  <a:pt x="1398606" y="453646"/>
                </a:lnTo>
                <a:lnTo>
                  <a:pt x="1380357" y="412314"/>
                </a:lnTo>
                <a:lnTo>
                  <a:pt x="1359658" y="372379"/>
                </a:lnTo>
                <a:lnTo>
                  <a:pt x="1336605" y="333938"/>
                </a:lnTo>
                <a:lnTo>
                  <a:pt x="1311294" y="297085"/>
                </a:lnTo>
                <a:lnTo>
                  <a:pt x="1283820" y="261918"/>
                </a:lnTo>
                <a:lnTo>
                  <a:pt x="1254280" y="228530"/>
                </a:lnTo>
                <a:lnTo>
                  <a:pt x="1222767" y="197019"/>
                </a:lnTo>
                <a:lnTo>
                  <a:pt x="1189379" y="167479"/>
                </a:lnTo>
                <a:lnTo>
                  <a:pt x="1154211" y="140006"/>
                </a:lnTo>
                <a:lnTo>
                  <a:pt x="1117358" y="114695"/>
                </a:lnTo>
                <a:lnTo>
                  <a:pt x="1078916" y="91643"/>
                </a:lnTo>
                <a:lnTo>
                  <a:pt x="1038980" y="70945"/>
                </a:lnTo>
                <a:lnTo>
                  <a:pt x="997647" y="52696"/>
                </a:lnTo>
                <a:lnTo>
                  <a:pt x="955012" y="36993"/>
                </a:lnTo>
                <a:lnTo>
                  <a:pt x="911171" y="23930"/>
                </a:lnTo>
                <a:lnTo>
                  <a:pt x="866218" y="13604"/>
                </a:lnTo>
                <a:lnTo>
                  <a:pt x="820251" y="6110"/>
                </a:lnTo>
                <a:lnTo>
                  <a:pt x="773363" y="1543"/>
                </a:lnTo>
                <a:lnTo>
                  <a:pt x="725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86E0F9-7338-4FF3-BB9D-C954E869A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702777" y="3421669"/>
            <a:ext cx="1067256" cy="87667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F78C8BD-AD4E-41A7-8724-E9E77EEB78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27301" y="3464116"/>
            <a:ext cx="914400" cy="91440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29786735-7A26-4788-9C67-F7A43623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72262" y="3351258"/>
            <a:ext cx="691979" cy="568410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0877349C-922C-491F-AB7C-94635C87B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11652" y="4057065"/>
            <a:ext cx="369572" cy="369572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CD70F2E-F1C9-4C71-B5A7-3F2332608274}"/>
              </a:ext>
            </a:extLst>
          </p:cNvPr>
          <p:cNvGrpSpPr>
            <a:grpSpLocks noChangeAspect="1"/>
          </p:cNvGrpSpPr>
          <p:nvPr/>
        </p:nvGrpSpPr>
        <p:grpSpPr>
          <a:xfrm>
            <a:off x="7208535" y="3464143"/>
            <a:ext cx="373291" cy="914400"/>
            <a:chOff x="9257554" y="-500162"/>
            <a:chExt cx="1512220" cy="3704277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id="{DFFFBEEA-0C0E-479D-8469-2C0A02ADA23F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477D1692-455E-4118-A452-9FB70A95B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76426109-6D20-45D7-9F74-23AFC65BF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698D654-79C0-4BF4-A3FD-35D2C1B2E356}"/>
              </a:ext>
            </a:extLst>
          </p:cNvPr>
          <p:cNvGrpSpPr>
            <a:grpSpLocks noChangeAspect="1"/>
          </p:cNvGrpSpPr>
          <p:nvPr/>
        </p:nvGrpSpPr>
        <p:grpSpPr>
          <a:xfrm>
            <a:off x="10197218" y="4040890"/>
            <a:ext cx="164248" cy="402336"/>
            <a:chOff x="9257554" y="-500162"/>
            <a:chExt cx="1512220" cy="3704277"/>
          </a:xfrm>
        </p:grpSpPr>
        <p:sp>
          <p:nvSpPr>
            <p:cNvPr id="104" name="Rectangle: Top Corners Rounded 103">
              <a:extLst>
                <a:ext uri="{FF2B5EF4-FFF2-40B4-BE49-F238E27FC236}">
                  <a16:creationId xmlns:a16="http://schemas.microsoft.com/office/drawing/2014/main" id="{78E073EA-26FC-4350-83CD-7DC89B6AA99C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105" name="Graphic 104">
              <a:extLst>
                <a:ext uri="{FF2B5EF4-FFF2-40B4-BE49-F238E27FC236}">
                  <a16:creationId xmlns:a16="http://schemas.microsoft.com/office/drawing/2014/main" id="{8B3FCD31-8C34-4C02-8B1B-AF4343FEC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106" name="Graphic 105">
              <a:extLst>
                <a:ext uri="{FF2B5EF4-FFF2-40B4-BE49-F238E27FC236}">
                  <a16:creationId xmlns:a16="http://schemas.microsoft.com/office/drawing/2014/main" id="{5DFC42C2-2CE4-4E70-991D-11931AA80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sp>
        <p:nvSpPr>
          <p:cNvPr id="107" name="Slide Number Placeholder 106">
            <a:extLst>
              <a:ext uri="{FF2B5EF4-FFF2-40B4-BE49-F238E27FC236}">
                <a16:creationId xmlns:a16="http://schemas.microsoft.com/office/drawing/2014/main" id="{5AA0179C-2982-4104-A835-ACAEE953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867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10A199BF-51AB-49D7-ACA3-09D19C778E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1699" y="816247"/>
            <a:ext cx="448056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Who can </a:t>
            </a:r>
            <a:r>
              <a:rPr sz="2600" spc="-5" dirty="0"/>
              <a:t>join</a:t>
            </a:r>
            <a:r>
              <a:rPr sz="2600" spc="-100" dirty="0"/>
              <a:t> </a:t>
            </a:r>
            <a:r>
              <a:rPr sz="2600" spc="-5" dirty="0"/>
              <a:t>Medicare?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6E4AFA90-4878-40AF-AF0A-A27E4D624E6C}"/>
              </a:ext>
            </a:extLst>
          </p:cNvPr>
          <p:cNvSpPr txBox="1"/>
          <p:nvPr/>
        </p:nvSpPr>
        <p:spPr>
          <a:xfrm>
            <a:off x="901700" y="1534115"/>
            <a:ext cx="4856480" cy="216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0" dirty="0">
                <a:latin typeface="Arial"/>
                <a:cs typeface="Arial"/>
              </a:rPr>
              <a:t>You’re </a:t>
            </a:r>
            <a:r>
              <a:rPr sz="1600" b="1" spc="-5" dirty="0">
                <a:latin typeface="Arial"/>
                <a:cs typeface="Arial"/>
              </a:rPr>
              <a:t>eligible to </a:t>
            </a:r>
            <a:r>
              <a:rPr sz="1600" b="1" dirty="0">
                <a:latin typeface="Arial"/>
                <a:cs typeface="Arial"/>
              </a:rPr>
              <a:t>join </a:t>
            </a:r>
            <a:r>
              <a:rPr sz="1600" b="1" spc="-5" dirty="0">
                <a:latin typeface="Arial"/>
                <a:cs typeface="Arial"/>
              </a:rPr>
              <a:t>Medicare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if: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</a:pPr>
            <a:r>
              <a:rPr sz="1600" spc="-30" dirty="0">
                <a:latin typeface="Arial"/>
                <a:cs typeface="Arial"/>
              </a:rPr>
              <a:t>You’re </a:t>
            </a:r>
            <a:r>
              <a:rPr sz="1600" spc="-5" dirty="0">
                <a:latin typeface="Arial"/>
                <a:cs typeface="Arial"/>
              </a:rPr>
              <a:t>65 or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older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1610"/>
              </a:spcBef>
            </a:pPr>
            <a:r>
              <a:rPr sz="1600" spc="-30" dirty="0">
                <a:latin typeface="Arial"/>
                <a:cs typeface="Arial"/>
              </a:rPr>
              <a:t>You’re </a:t>
            </a:r>
            <a:r>
              <a:rPr sz="1600" spc="-5" dirty="0">
                <a:latin typeface="Arial"/>
                <a:cs typeface="Arial"/>
              </a:rPr>
              <a:t>under 65, but live with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disability</a:t>
            </a:r>
            <a:endParaRPr sz="1600">
              <a:latin typeface="Arial"/>
              <a:cs typeface="Arial"/>
            </a:endParaRPr>
          </a:p>
          <a:p>
            <a:pPr marL="901700" indent="-127635">
              <a:lnSpc>
                <a:spcPct val="100000"/>
              </a:lnSpc>
              <a:spcBef>
                <a:spcPts val="620"/>
              </a:spcBef>
              <a:buChar char="•"/>
              <a:tabLst>
                <a:tab pos="902335" algn="l"/>
              </a:tabLst>
            </a:pPr>
            <a:r>
              <a:rPr sz="1600" spc="-5" dirty="0">
                <a:latin typeface="Arial"/>
                <a:cs typeface="Arial"/>
              </a:rPr>
              <a:t>Must be eligible </a:t>
            </a:r>
            <a:r>
              <a:rPr sz="1600" dirty="0">
                <a:latin typeface="Arial"/>
                <a:cs typeface="Arial"/>
              </a:rPr>
              <a:t>for Social Security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disability</a:t>
            </a:r>
            <a:endParaRPr sz="1600">
              <a:latin typeface="Arial"/>
              <a:cs typeface="Arial"/>
            </a:endParaRPr>
          </a:p>
          <a:p>
            <a:pPr marL="901700" indent="-127635">
              <a:lnSpc>
                <a:spcPct val="100000"/>
              </a:lnSpc>
              <a:spcBef>
                <a:spcPts val="620"/>
              </a:spcBef>
              <a:buChar char="•"/>
              <a:tabLst>
                <a:tab pos="902335" algn="l"/>
              </a:tabLst>
            </a:pPr>
            <a:r>
              <a:rPr sz="1600" spc="-5" dirty="0">
                <a:latin typeface="Arial"/>
                <a:cs typeface="Arial"/>
              </a:rPr>
              <a:t>Requires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2-year waiting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period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DB9B1A7-6332-46C9-B7DA-AB6996AA3290}"/>
              </a:ext>
            </a:extLst>
          </p:cNvPr>
          <p:cNvSpPr txBox="1"/>
          <p:nvPr/>
        </p:nvSpPr>
        <p:spPr>
          <a:xfrm>
            <a:off x="6579029" y="2067808"/>
            <a:ext cx="4625340" cy="98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have end-stage renal (kidney) disease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(ESRD)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</a:pPr>
            <a:r>
              <a:rPr sz="1600" spc="-55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have amyotrophic lateral </a:t>
            </a:r>
            <a:r>
              <a:rPr sz="1600" dirty="0">
                <a:latin typeface="Arial"/>
                <a:cs typeface="Arial"/>
              </a:rPr>
              <a:t>sclerosis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(ALS)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B85B086E-C4C9-48C5-BDCB-42F9DBC875C2}"/>
              </a:ext>
            </a:extLst>
          </p:cNvPr>
          <p:cNvSpPr/>
          <p:nvPr/>
        </p:nvSpPr>
        <p:spPr>
          <a:xfrm>
            <a:off x="7849946" y="4222953"/>
            <a:ext cx="3411080" cy="1601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BEBC0C8-3EE9-4655-A1D9-8DE6658A38BB}"/>
              </a:ext>
            </a:extLst>
          </p:cNvPr>
          <p:cNvSpPr/>
          <p:nvPr/>
        </p:nvSpPr>
        <p:spPr>
          <a:xfrm>
            <a:off x="914400" y="4222953"/>
            <a:ext cx="3411067" cy="1601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EB3C726D-BBD0-4E4C-B941-5D84B5B0B184}"/>
              </a:ext>
            </a:extLst>
          </p:cNvPr>
          <p:cNvSpPr/>
          <p:nvPr/>
        </p:nvSpPr>
        <p:spPr>
          <a:xfrm>
            <a:off x="4390313" y="4222953"/>
            <a:ext cx="3411080" cy="1601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9D3582-1FAB-498A-A983-E30A894580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9882" y="1987687"/>
            <a:ext cx="447040" cy="402336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8043175-34FE-434D-BFE4-F00A4617DA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9882" y="2704291"/>
            <a:ext cx="447040" cy="40233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9837ED2B-5AC7-4A43-8F2A-8FE1F5555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34331" y="1987687"/>
            <a:ext cx="447040" cy="402336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79C498D-DAB0-4696-BDE8-D63E93143B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34331" y="2704291"/>
            <a:ext cx="447040" cy="40233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19DEA3-FD55-410B-8527-0A15ABE0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54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6">
            <a:extLst>
              <a:ext uri="{FF2B5EF4-FFF2-40B4-BE49-F238E27FC236}">
                <a16:creationId xmlns:a16="http://schemas.microsoft.com/office/drawing/2014/main" id="{47BAF8B5-66C8-4B39-8898-3DCACC7C134A}"/>
              </a:ext>
            </a:extLst>
          </p:cNvPr>
          <p:cNvSpPr txBox="1">
            <a:spLocks/>
          </p:cNvSpPr>
          <p:nvPr/>
        </p:nvSpPr>
        <p:spPr>
          <a:xfrm>
            <a:off x="3541115" y="811894"/>
            <a:ext cx="3843020" cy="4216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3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600" kern="0" dirty="0"/>
              <a:t>Part A: </a:t>
            </a:r>
            <a:r>
              <a:rPr lang="en-US" sz="2600" kern="0" spc="-5" dirty="0"/>
              <a:t>Hospital</a:t>
            </a:r>
            <a:r>
              <a:rPr lang="en-US" sz="2600" kern="0" spc="-245" dirty="0"/>
              <a:t> </a:t>
            </a:r>
            <a:r>
              <a:rPr lang="en-US" sz="2600" kern="0" dirty="0"/>
              <a:t>Insurance</a:t>
            </a:r>
          </a:p>
        </p:txBody>
      </p:sp>
      <p:sp>
        <p:nvSpPr>
          <p:cNvPr id="39" name="object 7">
            <a:extLst>
              <a:ext uri="{FF2B5EF4-FFF2-40B4-BE49-F238E27FC236}">
                <a16:creationId xmlns:a16="http://schemas.microsoft.com/office/drawing/2014/main" id="{00A03BE7-427E-47D3-A462-411586C8107A}"/>
              </a:ext>
            </a:extLst>
          </p:cNvPr>
          <p:cNvSpPr txBox="1"/>
          <p:nvPr/>
        </p:nvSpPr>
        <p:spPr>
          <a:xfrm>
            <a:off x="3541115" y="1451400"/>
            <a:ext cx="6800850" cy="304865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does: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dirty="0">
                <a:latin typeface="Arial"/>
                <a:cs typeface="Arial"/>
              </a:rPr>
              <a:t>Gives you coverage for </a:t>
            </a:r>
            <a:r>
              <a:rPr sz="1600" spc="-5" dirty="0">
                <a:latin typeface="Arial"/>
                <a:cs typeface="Arial"/>
              </a:rPr>
              <a:t>inpatient hospital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care</a:t>
            </a:r>
          </a:p>
          <a:p>
            <a:pPr marL="128905" indent="-116205">
              <a:lnSpc>
                <a:spcPct val="100000"/>
              </a:lnSpc>
              <a:spcBef>
                <a:spcPts val="980"/>
              </a:spcBef>
              <a:buChar char="•"/>
              <a:tabLst>
                <a:tab pos="129539" algn="l"/>
              </a:tabLst>
            </a:pPr>
            <a:r>
              <a:rPr sz="1600" dirty="0">
                <a:latin typeface="Arial"/>
                <a:cs typeface="Arial"/>
              </a:rPr>
              <a:t>Also covers skilled </a:t>
            </a:r>
            <a:r>
              <a:rPr sz="1600" spc="-5" dirty="0">
                <a:latin typeface="Arial"/>
                <a:cs typeface="Arial"/>
              </a:rPr>
              <a:t>nursing </a:t>
            </a:r>
            <a:r>
              <a:rPr sz="1600" dirty="0">
                <a:latin typeface="Arial"/>
                <a:cs typeface="Arial"/>
              </a:rPr>
              <a:t>care, </a:t>
            </a:r>
            <a:r>
              <a:rPr sz="1600" spc="-5" dirty="0">
                <a:latin typeface="Arial"/>
                <a:cs typeface="Arial"/>
              </a:rPr>
              <a:t>hospice </a:t>
            </a:r>
            <a:r>
              <a:rPr sz="1600" dirty="0">
                <a:latin typeface="Arial"/>
                <a:cs typeface="Arial"/>
              </a:rPr>
              <a:t>care, </a:t>
            </a:r>
            <a:r>
              <a:rPr sz="1600" spc="-5" dirty="0">
                <a:latin typeface="Arial"/>
                <a:cs typeface="Arial"/>
              </a:rPr>
              <a:t>and home health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care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costs:</a:t>
            </a:r>
            <a:endParaRPr sz="1600" dirty="0">
              <a:latin typeface="Arial"/>
              <a:cs typeface="Arial"/>
            </a:endParaRPr>
          </a:p>
          <a:p>
            <a:pPr marL="139700" marR="5080" indent="-127000">
              <a:lnSpc>
                <a:spcPct val="104200"/>
              </a:lnSpc>
              <a:spcBef>
                <a:spcPts val="894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Most won’t have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pay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premium </a:t>
            </a:r>
            <a:r>
              <a:rPr sz="1600" dirty="0">
                <a:latin typeface="Arial"/>
                <a:cs typeface="Arial"/>
              </a:rPr>
              <a:t>for Part A. </a:t>
            </a:r>
            <a:r>
              <a:rPr sz="1600" spc="-9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make </a:t>
            </a:r>
            <a:r>
              <a:rPr sz="1600" dirty="0">
                <a:latin typeface="Arial"/>
                <a:cs typeface="Arial"/>
              </a:rPr>
              <a:t>sure you </a:t>
            </a:r>
            <a:r>
              <a:rPr sz="1600" spc="-5" dirty="0">
                <a:latin typeface="Arial"/>
                <a:cs typeface="Arial"/>
              </a:rPr>
              <a:t>qualify </a:t>
            </a:r>
            <a:r>
              <a:rPr sz="1600" dirty="0">
                <a:latin typeface="Arial"/>
                <a:cs typeface="Arial"/>
              </a:rPr>
              <a:t>for  </a:t>
            </a:r>
            <a:r>
              <a:rPr sz="1600" spc="-5" dirty="0">
                <a:latin typeface="Arial"/>
                <a:cs typeface="Arial"/>
              </a:rPr>
              <a:t>premium-free </a:t>
            </a:r>
            <a:r>
              <a:rPr sz="1600" dirty="0">
                <a:latin typeface="Arial"/>
                <a:cs typeface="Arial"/>
              </a:rPr>
              <a:t>Part A, contact Social</a:t>
            </a:r>
            <a:r>
              <a:rPr sz="1600" spc="-17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Security.</a:t>
            </a:r>
            <a:endParaRPr sz="1600" dirty="0">
              <a:latin typeface="Arial"/>
              <a:cs typeface="Arial"/>
            </a:endParaRPr>
          </a:p>
          <a:p>
            <a:pPr marL="139700" marR="645160" indent="-127000">
              <a:lnSpc>
                <a:spcPct val="104200"/>
              </a:lnSpc>
              <a:spcBef>
                <a:spcPts val="894"/>
              </a:spcBef>
              <a:buChar char="•"/>
              <a:tabLst>
                <a:tab pos="140335" algn="l"/>
              </a:tabLst>
            </a:pPr>
            <a:r>
              <a:rPr sz="1600" dirty="0">
                <a:latin typeface="Arial"/>
                <a:cs typeface="Arial"/>
              </a:rPr>
              <a:t>If you </a:t>
            </a:r>
            <a:r>
              <a:rPr sz="1600" spc="-5" dirty="0">
                <a:latin typeface="Arial"/>
                <a:cs typeface="Arial"/>
              </a:rPr>
              <a:t>worked less </a:t>
            </a:r>
            <a:r>
              <a:rPr sz="1600" dirty="0">
                <a:latin typeface="Arial"/>
                <a:cs typeface="Arial"/>
              </a:rPr>
              <a:t>than </a:t>
            </a:r>
            <a:r>
              <a:rPr sz="1600" spc="-5" dirty="0">
                <a:latin typeface="Arial"/>
                <a:cs typeface="Arial"/>
              </a:rPr>
              <a:t>10 </a:t>
            </a:r>
            <a:r>
              <a:rPr sz="1600" dirty="0">
                <a:latin typeface="Arial"/>
                <a:cs typeface="Arial"/>
              </a:rPr>
              <a:t>years, </a:t>
            </a:r>
            <a:r>
              <a:rPr lang="en-US" sz="1600" dirty="0"/>
              <a:t>there is a monthly premium up to $458*, </a:t>
            </a:r>
            <a:r>
              <a:rPr sz="160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monthly premium is </a:t>
            </a:r>
            <a:r>
              <a:rPr sz="1600" dirty="0">
                <a:latin typeface="Arial"/>
                <a:cs typeface="Arial"/>
              </a:rPr>
              <a:t>set </a:t>
            </a:r>
            <a:r>
              <a:rPr sz="1600" spc="-5" dirty="0">
                <a:latin typeface="Arial"/>
                <a:cs typeface="Arial"/>
              </a:rPr>
              <a:t>by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Medicare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formula.</a:t>
            </a: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23B85FCF-3B78-4E6A-94F2-CD1A461E27A8}"/>
              </a:ext>
            </a:extLst>
          </p:cNvPr>
          <p:cNvSpPr/>
          <p:nvPr/>
        </p:nvSpPr>
        <p:spPr>
          <a:xfrm>
            <a:off x="623290" y="914405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1FCBAF4C-E07D-4EF8-9970-562BB1B4D319}"/>
              </a:ext>
            </a:extLst>
          </p:cNvPr>
          <p:cNvSpPr/>
          <p:nvPr/>
        </p:nvSpPr>
        <p:spPr>
          <a:xfrm>
            <a:off x="1186472" y="317959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5">
            <a:extLst>
              <a:ext uri="{FF2B5EF4-FFF2-40B4-BE49-F238E27FC236}">
                <a16:creationId xmlns:a16="http://schemas.microsoft.com/office/drawing/2014/main" id="{FA2ED650-4AE9-47D9-9E88-18966C840FE2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39">
            <a:extLst>
              <a:ext uri="{FF2B5EF4-FFF2-40B4-BE49-F238E27FC236}">
                <a16:creationId xmlns:a16="http://schemas.microsoft.com/office/drawing/2014/main" id="{2D4C6600-3DE6-4840-AD5D-4EAB518FA8E8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7" name="Graphic 106">
            <a:extLst>
              <a:ext uri="{FF2B5EF4-FFF2-40B4-BE49-F238E27FC236}">
                <a16:creationId xmlns:a16="http://schemas.microsoft.com/office/drawing/2014/main" id="{647C2CE4-A602-42F7-AB3E-5ADB7B315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2939" y="1249798"/>
            <a:ext cx="1390152" cy="1141910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54545398-4FC6-4901-A0B2-6C31782AB9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34168" y="3327292"/>
            <a:ext cx="527569" cy="527569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F2972BB-C3F4-478F-B84E-E030F1B39ACB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110" name="Rectangle: Top Corners Rounded 109">
              <a:extLst>
                <a:ext uri="{FF2B5EF4-FFF2-40B4-BE49-F238E27FC236}">
                  <a16:creationId xmlns:a16="http://schemas.microsoft.com/office/drawing/2014/main" id="{869FD091-0765-4089-8C54-600783163797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111" name="Graphic 110">
              <a:extLst>
                <a:ext uri="{FF2B5EF4-FFF2-40B4-BE49-F238E27FC236}">
                  <a16:creationId xmlns:a16="http://schemas.microsoft.com/office/drawing/2014/main" id="{5D7695CC-D90E-43D9-9888-EE5F9871D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112" name="Graphic 111">
              <a:extLst>
                <a:ext uri="{FF2B5EF4-FFF2-40B4-BE49-F238E27FC236}">
                  <a16:creationId xmlns:a16="http://schemas.microsoft.com/office/drawing/2014/main" id="{00D68EB5-67F7-40F9-A268-93901FC7F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EF8380C-BE5F-4EB6-A152-5A886CB53EBD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113" name="Graphic 112">
              <a:extLst>
                <a:ext uri="{FF2B5EF4-FFF2-40B4-BE49-F238E27FC236}">
                  <a16:creationId xmlns:a16="http://schemas.microsoft.com/office/drawing/2014/main" id="{BC60C0B1-D337-4522-B77D-3D1E8D4B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114" name="Graphic 113">
              <a:extLst>
                <a:ext uri="{FF2B5EF4-FFF2-40B4-BE49-F238E27FC236}">
                  <a16:creationId xmlns:a16="http://schemas.microsoft.com/office/drawing/2014/main" id="{8DD38A9A-34A7-4B45-AB4E-3248B2265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636AF45-BF78-47A2-9236-E6DD332EC1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116" name="Rectangle: Top Corners Rounded 115">
                <a:extLst>
                  <a:ext uri="{FF2B5EF4-FFF2-40B4-BE49-F238E27FC236}">
                    <a16:creationId xmlns:a16="http://schemas.microsoft.com/office/drawing/2014/main" id="{0F4B5EBB-6960-44DF-B998-7CA6D4CB6965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117" name="Graphic 116">
                <a:extLst>
                  <a:ext uri="{FF2B5EF4-FFF2-40B4-BE49-F238E27FC236}">
                    <a16:creationId xmlns:a16="http://schemas.microsoft.com/office/drawing/2014/main" id="{E68ADB9E-4F0E-49AA-9097-78B0856DDC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118" name="Graphic 117">
                <a:extLst>
                  <a:ext uri="{FF2B5EF4-FFF2-40B4-BE49-F238E27FC236}">
                    <a16:creationId xmlns:a16="http://schemas.microsoft.com/office/drawing/2014/main" id="{A984BE4B-937E-44E3-8DCD-778088BA7D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4E9BBB3-2BEB-476A-ACBD-9D60C1568C85}"/>
              </a:ext>
            </a:extLst>
          </p:cNvPr>
          <p:cNvSpPr txBox="1"/>
          <p:nvPr/>
        </p:nvSpPr>
        <p:spPr>
          <a:xfrm>
            <a:off x="3613921" y="5835398"/>
            <a:ext cx="42062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Amount is for 2020</a:t>
            </a:r>
          </a:p>
        </p:txBody>
      </p:sp>
    </p:spTree>
    <p:extLst>
      <p:ext uri="{BB962C8B-B14F-4D97-AF65-F5344CB8AC3E}">
        <p14:creationId xmlns:p14="http://schemas.microsoft.com/office/powerpoint/2010/main" val="7116341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1894"/>
            <a:ext cx="511117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B: </a:t>
            </a:r>
            <a:r>
              <a:rPr sz="2600" spc="-5" dirty="0"/>
              <a:t>Medical</a:t>
            </a:r>
            <a:r>
              <a:rPr sz="2600" spc="-95" dirty="0"/>
              <a:t> </a:t>
            </a:r>
            <a:r>
              <a:rPr sz="2600" dirty="0"/>
              <a:t>Insurance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0B5DBBCD-EAC9-493B-AD1F-25C1F4936827}"/>
              </a:ext>
            </a:extLst>
          </p:cNvPr>
          <p:cNvSpPr txBox="1"/>
          <p:nvPr/>
        </p:nvSpPr>
        <p:spPr>
          <a:xfrm>
            <a:off x="3541115" y="1274111"/>
            <a:ext cx="7800340" cy="492160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does:</a:t>
            </a:r>
            <a:endParaRPr sz="1600" dirty="0">
              <a:latin typeface="Arial"/>
              <a:cs typeface="Arial"/>
            </a:endParaRPr>
          </a:p>
          <a:p>
            <a:pPr marL="136525" indent="-123825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Helps </a:t>
            </a:r>
            <a:r>
              <a:rPr sz="1600" dirty="0">
                <a:latin typeface="Arial"/>
                <a:cs typeface="Arial"/>
              </a:rPr>
              <a:t>cover </a:t>
            </a:r>
            <a:r>
              <a:rPr sz="1600" spc="-5" dirty="0">
                <a:latin typeface="Arial"/>
                <a:cs typeface="Arial"/>
              </a:rPr>
              <a:t>doctors’ and other health </a:t>
            </a:r>
            <a:r>
              <a:rPr sz="1600" dirty="0">
                <a:latin typeface="Arial"/>
                <a:cs typeface="Arial"/>
              </a:rPr>
              <a:t>care </a:t>
            </a:r>
            <a:r>
              <a:rPr sz="1600" spc="-5" dirty="0">
                <a:latin typeface="Arial"/>
                <a:cs typeface="Arial"/>
              </a:rPr>
              <a:t>providers’ </a:t>
            </a:r>
            <a:r>
              <a:rPr sz="1600" dirty="0">
                <a:latin typeface="Arial"/>
                <a:cs typeface="Arial"/>
              </a:rPr>
              <a:t>services, </a:t>
            </a:r>
            <a:r>
              <a:rPr sz="1600" spc="-5" dirty="0">
                <a:latin typeface="Arial"/>
                <a:cs typeface="Arial"/>
              </a:rPr>
              <a:t>like lab and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radiology</a:t>
            </a:r>
            <a:endParaRPr sz="1600" dirty="0">
              <a:latin typeface="Arial"/>
              <a:cs typeface="Arial"/>
            </a:endParaRPr>
          </a:p>
          <a:p>
            <a:pPr marL="136525" indent="-123825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sz="1600" dirty="0">
                <a:latin typeface="Arial"/>
                <a:cs typeface="Arial"/>
              </a:rPr>
              <a:t>Outpatient care, </a:t>
            </a:r>
            <a:r>
              <a:rPr sz="1600" spc="-5" dirty="0">
                <a:latin typeface="Arial"/>
                <a:cs typeface="Arial"/>
              </a:rPr>
              <a:t>durable medical equipment, </a:t>
            </a:r>
            <a:r>
              <a:rPr lang="en-US" sz="1600" spc="-5" dirty="0">
                <a:latin typeface="Arial"/>
                <a:cs typeface="Arial"/>
              </a:rPr>
              <a:t>dialysis,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lang="en-US" sz="1600" spc="-5" dirty="0">
                <a:latin typeface="Arial"/>
                <a:cs typeface="Arial"/>
              </a:rPr>
              <a:t>some preventive care services </a:t>
            </a:r>
            <a:r>
              <a:rPr sz="1600" spc="-5" dirty="0">
                <a:latin typeface="Arial"/>
                <a:cs typeface="Arial"/>
              </a:rPr>
              <a:t>are also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covered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costs:</a:t>
            </a:r>
            <a:endParaRPr sz="1600" dirty="0">
              <a:latin typeface="Arial"/>
              <a:cs typeface="Arial"/>
            </a:endParaRPr>
          </a:p>
          <a:p>
            <a:pPr marL="136525" marR="51435" indent="-123825">
              <a:lnSpc>
                <a:spcPct val="104200"/>
              </a:lnSpc>
              <a:spcBef>
                <a:spcPts val="894"/>
              </a:spcBef>
              <a:buChar char="•"/>
              <a:tabLst>
                <a:tab pos="137160" algn="l"/>
              </a:tabLst>
            </a:pPr>
            <a:r>
              <a:rPr sz="1600" spc="-4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monthly premiu</a:t>
            </a:r>
            <a:r>
              <a:rPr lang="en-US" sz="1600" spc="-5" dirty="0">
                <a:latin typeface="Arial"/>
                <a:cs typeface="Arial"/>
              </a:rPr>
              <a:t>m </a:t>
            </a:r>
            <a:r>
              <a:rPr sz="1600" spc="-5" dirty="0">
                <a:latin typeface="Arial"/>
                <a:cs typeface="Arial"/>
              </a:rPr>
              <a:t>is usually deducted </a:t>
            </a:r>
            <a:r>
              <a:rPr sz="1600" dirty="0">
                <a:latin typeface="Arial"/>
                <a:cs typeface="Arial"/>
              </a:rPr>
              <a:t>from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 Social Security </a:t>
            </a:r>
            <a:r>
              <a:rPr sz="1600" spc="-5" dirty="0">
                <a:latin typeface="Arial"/>
                <a:cs typeface="Arial"/>
              </a:rPr>
              <a:t>or retirement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check.</a:t>
            </a:r>
          </a:p>
          <a:p>
            <a:pPr marL="139700" marR="186055" indent="-127000">
              <a:lnSpc>
                <a:spcPct val="104200"/>
              </a:lnSpc>
              <a:spcBef>
                <a:spcPts val="894"/>
              </a:spcBef>
              <a:buFontTx/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Late enrollment penalty (LEP):</a:t>
            </a:r>
            <a:endParaRPr lang="en-US" sz="1600" spc="-5" dirty="0">
              <a:latin typeface="Arial"/>
              <a:cs typeface="Arial"/>
            </a:endParaRPr>
          </a:p>
          <a:p>
            <a:pPr marL="596900" marR="186055" lvl="1" indent="-127000">
              <a:lnSpc>
                <a:spcPct val="104200"/>
              </a:lnSpc>
              <a:spcBef>
                <a:spcPts val="894"/>
              </a:spcBef>
              <a:buFontTx/>
              <a:buChar char="•"/>
              <a:tabLst>
                <a:tab pos="140335" algn="l"/>
              </a:tabLst>
            </a:pPr>
            <a:r>
              <a:rPr sz="1600" spc="-4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premium increases 10% </a:t>
            </a:r>
            <a:r>
              <a:rPr sz="1600" dirty="0">
                <a:latin typeface="Arial"/>
                <a:cs typeface="Arial"/>
              </a:rPr>
              <a:t>for </a:t>
            </a:r>
            <a:r>
              <a:rPr sz="1600" spc="-5" dirty="0">
                <a:latin typeface="Arial"/>
                <a:cs typeface="Arial"/>
              </a:rPr>
              <a:t>each 12-month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period </a:t>
            </a:r>
            <a:r>
              <a:rPr sz="1600" dirty="0">
                <a:latin typeface="Arial"/>
                <a:cs typeface="Arial"/>
              </a:rPr>
              <a:t>that you </a:t>
            </a:r>
            <a:r>
              <a:rPr sz="1600" spc="-5" dirty="0">
                <a:latin typeface="Arial"/>
                <a:cs typeface="Arial"/>
              </a:rPr>
              <a:t>decline </a:t>
            </a:r>
            <a:r>
              <a:rPr sz="1600" dirty="0">
                <a:latin typeface="Arial"/>
                <a:cs typeface="Arial"/>
              </a:rPr>
              <a:t>coverage. </a:t>
            </a:r>
            <a:endParaRPr lang="en-US" sz="1600" dirty="0">
              <a:latin typeface="Arial"/>
              <a:cs typeface="Arial"/>
            </a:endParaRPr>
          </a:p>
          <a:p>
            <a:pPr marL="596900" marR="186055" lvl="1" indent="-127000">
              <a:lnSpc>
                <a:spcPct val="104200"/>
              </a:lnSpc>
              <a:spcBef>
                <a:spcPts val="894"/>
              </a:spcBef>
              <a:buFontTx/>
              <a:buChar char="•"/>
              <a:tabLst>
                <a:tab pos="14033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Not a one-time penalty,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but continues throughout enrollment. </a:t>
            </a:r>
          </a:p>
          <a:p>
            <a:pPr marL="596900" marR="186055" lvl="1" indent="-127000">
              <a:lnSpc>
                <a:spcPct val="104200"/>
              </a:lnSpc>
              <a:spcBef>
                <a:spcPts val="894"/>
              </a:spcBef>
              <a:buFontTx/>
              <a:buChar char="•"/>
              <a:tabLst>
                <a:tab pos="140335" algn="l"/>
              </a:tabLst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Not imposed if you continue to work for — and get your health coverage from — an employer or trust fund of 20 or more. </a:t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(You have up to 8 months after your employment ends to enroll.)</a:t>
            </a:r>
            <a:endParaRPr lang="en-US" sz="1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7938D304-CB02-4D36-9412-34CE35F74766}"/>
              </a:ext>
            </a:extLst>
          </p:cNvPr>
          <p:cNvSpPr/>
          <p:nvPr/>
        </p:nvSpPr>
        <p:spPr>
          <a:xfrm>
            <a:off x="623290" y="2053563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C2C5531F-888B-4274-A3C3-80D8D2E18C61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>
            <a:extLst>
              <a:ext uri="{FF2B5EF4-FFF2-40B4-BE49-F238E27FC236}">
                <a16:creationId xmlns:a16="http://schemas.microsoft.com/office/drawing/2014/main" id="{440D1912-8A4F-4DE0-BBE3-BDA1F62682B9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0408DD9-9CEB-4484-B817-0942DAA830F2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85" name="Rectangle: Top Corners Rounded 84">
              <a:extLst>
                <a:ext uri="{FF2B5EF4-FFF2-40B4-BE49-F238E27FC236}">
                  <a16:creationId xmlns:a16="http://schemas.microsoft.com/office/drawing/2014/main" id="{835CC7D1-E667-4D6D-A9E6-402259442195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FC42963A-8D5F-41B3-B7FC-522A5D008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AADCD580-5B95-4D1D-9F35-797369BC8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86465B-3333-4922-B234-FCFD6EB4A906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86F7A24-A970-4364-87ED-B3E5BB24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4AF9176F-6F12-406C-9A29-9619C306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641F400-B74E-4CC1-A07C-7E07439C9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92" name="Rectangle: Top Corners Rounded 91">
                <a:extLst>
                  <a:ext uri="{FF2B5EF4-FFF2-40B4-BE49-F238E27FC236}">
                    <a16:creationId xmlns:a16="http://schemas.microsoft.com/office/drawing/2014/main" id="{13B8A014-0768-4A9B-BEA6-B55A9A390332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6367B70A-B173-4EA4-9D4A-EF6648ED7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B1139ED4-F74E-4295-A4DE-F4D5BDB76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8CD18070-F69A-41E9-918E-89760C642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0695" y="2400968"/>
            <a:ext cx="1254641" cy="12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497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3C7C7-B0FF-451D-99FE-9EA893039DF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1894"/>
            <a:ext cx="5111179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B: </a:t>
            </a:r>
            <a:r>
              <a:rPr sz="2600" spc="-5" dirty="0"/>
              <a:t>Medical</a:t>
            </a:r>
            <a:r>
              <a:rPr sz="2600" spc="-95" dirty="0"/>
              <a:t> </a:t>
            </a:r>
            <a:r>
              <a:rPr sz="2600" dirty="0"/>
              <a:t>Insurance</a:t>
            </a:r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7938D304-CB02-4D36-9412-34CE35F74766}"/>
              </a:ext>
            </a:extLst>
          </p:cNvPr>
          <p:cNvSpPr/>
          <p:nvPr/>
        </p:nvSpPr>
        <p:spPr>
          <a:xfrm>
            <a:off x="623290" y="2053563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C2C5531F-888B-4274-A3C3-80D8D2E18C61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object 55">
            <a:extLst>
              <a:ext uri="{FF2B5EF4-FFF2-40B4-BE49-F238E27FC236}">
                <a16:creationId xmlns:a16="http://schemas.microsoft.com/office/drawing/2014/main" id="{440D1912-8A4F-4DE0-BBE3-BDA1F62682B9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0408DD9-9CEB-4484-B817-0942DAA830F2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85" name="Rectangle: Top Corners Rounded 84">
              <a:extLst>
                <a:ext uri="{FF2B5EF4-FFF2-40B4-BE49-F238E27FC236}">
                  <a16:creationId xmlns:a16="http://schemas.microsoft.com/office/drawing/2014/main" id="{835CC7D1-E667-4D6D-A9E6-402259442195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FC42963A-8D5F-41B3-B7FC-522A5D008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AADCD580-5B95-4D1D-9F35-797369BC8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86465B-3333-4922-B234-FCFD6EB4A906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86F7A24-A970-4364-87ED-B3E5BB24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4AF9176F-6F12-406C-9A29-9619C306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641F400-B74E-4CC1-A07C-7E07439C9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92" name="Rectangle: Top Corners Rounded 91">
                <a:extLst>
                  <a:ext uri="{FF2B5EF4-FFF2-40B4-BE49-F238E27FC236}">
                    <a16:creationId xmlns:a16="http://schemas.microsoft.com/office/drawing/2014/main" id="{13B8A014-0768-4A9B-BEA6-B55A9A390332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6367B70A-B173-4EA4-9D4A-EF6648ED7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B1139ED4-F74E-4295-A4DE-F4D5BDB76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8CD18070-F69A-41E9-918E-89760C642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0695" y="2400968"/>
            <a:ext cx="1254641" cy="1254641"/>
          </a:xfrm>
          <a:prstGeom prst="rect">
            <a:avLst/>
          </a:prstGeom>
        </p:spPr>
      </p:pic>
      <p:sp>
        <p:nvSpPr>
          <p:cNvPr id="28" name="object 8">
            <a:extLst>
              <a:ext uri="{FF2B5EF4-FFF2-40B4-BE49-F238E27FC236}">
                <a16:creationId xmlns:a16="http://schemas.microsoft.com/office/drawing/2014/main" id="{F58109F0-D72A-4576-AFAC-E7A7F45EAB0F}"/>
              </a:ext>
            </a:extLst>
          </p:cNvPr>
          <p:cNvSpPr txBox="1"/>
          <p:nvPr/>
        </p:nvSpPr>
        <p:spPr>
          <a:xfrm>
            <a:off x="3541115" y="1575758"/>
            <a:ext cx="771753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Based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20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yearly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income,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 202</a:t>
            </a: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B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monthly cost</a:t>
            </a:r>
            <a:r>
              <a:rPr kumimoji="0" sz="1600" b="1" i="0" u="none" strike="noStrike" kern="1200" cap="none" spc="-7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003B7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is: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3B7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D75EFEB9-063D-4464-984B-85CAEF47D4D2}"/>
              </a:ext>
            </a:extLst>
          </p:cNvPr>
          <p:cNvSpPr txBox="1"/>
          <p:nvPr/>
        </p:nvSpPr>
        <p:spPr>
          <a:xfrm>
            <a:off x="3541115" y="5053333"/>
            <a:ext cx="7355205" cy="6494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11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*You’ll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pay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standard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amount if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you: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 enroll in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B for the first time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20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2) don’t get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Social Security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benefits; 3) are directly billed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your Part B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premiums.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Contact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Social Security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about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your Part B</a:t>
            </a:r>
            <a:r>
              <a:rPr kumimoji="0" lang="en-US" sz="1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</a:t>
            </a:r>
            <a:r>
              <a:rPr kumimoji="0" lang="en-US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premium.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above dollar amounts may </a:t>
            </a:r>
            <a:r>
              <a:rPr kumimoji="0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change</a:t>
            </a:r>
            <a:r>
              <a:rPr kumimoji="0" sz="1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yearly.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26" name="object 10">
            <a:extLst>
              <a:ext uri="{FF2B5EF4-FFF2-40B4-BE49-F238E27FC236}">
                <a16:creationId xmlns:a16="http://schemas.microsoft.com/office/drawing/2014/main" id="{F846E800-8B6F-4E34-AB56-641E2B40A5D7}"/>
              </a:ext>
            </a:extLst>
          </p:cNvPr>
          <p:cNvGraphicFramePr>
            <a:graphicFrameLocks noGrp="1"/>
          </p:cNvGraphicFramePr>
          <p:nvPr/>
        </p:nvGraphicFramePr>
        <p:xfrm>
          <a:off x="3555724" y="2003723"/>
          <a:ext cx="7717536" cy="27797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2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76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File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individual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tax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return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31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File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joint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tax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return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In </a:t>
                      </a:r>
                      <a:r>
                        <a:rPr lang="en-US" sz="1600" spc="-5" dirty="0">
                          <a:solidFill>
                            <a:schemeClr val="bg2"/>
                          </a:solidFill>
                          <a:latin typeface="+mn-lt"/>
                          <a:cs typeface="Arial"/>
                        </a:rPr>
                        <a:t>2022,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you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each</a:t>
                      </a:r>
                      <a:r>
                        <a:rPr lang="en-US" sz="1600" spc="-9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+mn-lt"/>
                          <a:cs typeface="Arial"/>
                        </a:rPr>
                        <a:t>pay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30072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$91,000 or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less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$182,000 or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less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+mn-lt"/>
                          <a:cs typeface="Arial"/>
                        </a:rPr>
                        <a:t>170.10</a:t>
                      </a:r>
                      <a:r>
                        <a:rPr lang="en-US"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*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$91,001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$114,000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$182,001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$228,000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+mn-lt"/>
                          <a:cs typeface="Arial"/>
                        </a:rPr>
                        <a:t>238.10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$114,001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$142,000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$228,001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$284,000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+mn-lt"/>
                          <a:cs typeface="Arial"/>
                        </a:rPr>
                        <a:t>340.20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$142,001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$170,000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$284,001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$340,000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+mn-lt"/>
                          <a:cs typeface="Arial"/>
                        </a:rPr>
                        <a:t>442.30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$170,001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$500,000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$340,001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to</a:t>
                      </a:r>
                      <a:r>
                        <a:rPr lang="en-US" sz="1600" spc="-9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$750,000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+mn-lt"/>
                          <a:cs typeface="Arial"/>
                        </a:rPr>
                        <a:t>544.30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above</a:t>
                      </a:r>
                      <a:r>
                        <a:rPr sz="1600" spc="-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$500,001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above</a:t>
                      </a:r>
                      <a:r>
                        <a:rPr sz="1600" spc="-1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$750,001</a:t>
                      </a:r>
                      <a:endParaRPr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600" b="1" spc="-5" dirty="0">
                          <a:solidFill>
                            <a:schemeClr val="accent1"/>
                          </a:solidFill>
                          <a:latin typeface="Arial"/>
                          <a:cs typeface="Arial"/>
                        </a:rPr>
                        <a:t>$</a:t>
                      </a:r>
                      <a:r>
                        <a:rPr lang="en-US" sz="1600" b="1" spc="-5" dirty="0">
                          <a:solidFill>
                            <a:srgbClr val="003B71"/>
                          </a:solidFill>
                          <a:latin typeface="+mn-lt"/>
                          <a:cs typeface="Arial"/>
                        </a:rPr>
                        <a:t>578.30</a:t>
                      </a:r>
                      <a:endParaRPr sz="1600" dirty="0">
                        <a:solidFill>
                          <a:schemeClr val="accent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3175">
                      <a:solidFill>
                        <a:srgbClr val="000000"/>
                      </a:solidFill>
                      <a:prstDash val="solid"/>
                    </a:lnL>
                    <a:lnR w="3175">
                      <a:solidFill>
                        <a:srgbClr val="000000"/>
                      </a:solidFill>
                      <a:prstDash val="solid"/>
                    </a:lnR>
                    <a:lnT w="3175">
                      <a:solidFill>
                        <a:srgbClr val="000000"/>
                      </a:solidFill>
                      <a:prstDash val="solid"/>
                    </a:lnT>
                    <a:lnB w="3175">
                      <a:solidFill>
                        <a:srgbClr val="000000"/>
                      </a:solidFill>
                      <a:prstDash val="solid"/>
                    </a:lnB>
                    <a:solidFill>
                      <a:srgbClr val="D4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8155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DD1F7-2A47-4E09-90AB-18095A85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6294001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600" spc="-5" dirty="0"/>
              <a:t>Medicare Coverage Options</a:t>
            </a:r>
            <a:endParaRPr sz="2600" dirty="0"/>
          </a:p>
        </p:txBody>
      </p:sp>
      <p:sp>
        <p:nvSpPr>
          <p:cNvPr id="27" name="object 9">
            <a:extLst>
              <a:ext uri="{FF2B5EF4-FFF2-40B4-BE49-F238E27FC236}">
                <a16:creationId xmlns:a16="http://schemas.microsoft.com/office/drawing/2014/main" id="{7938D304-CB02-4D36-9412-34CE35F74766}"/>
              </a:ext>
            </a:extLst>
          </p:cNvPr>
          <p:cNvSpPr/>
          <p:nvPr/>
        </p:nvSpPr>
        <p:spPr>
          <a:xfrm>
            <a:off x="623290" y="2053563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23" y="0"/>
                </a:moveTo>
                <a:lnTo>
                  <a:pt x="925979" y="1192"/>
                </a:lnTo>
                <a:lnTo>
                  <a:pt x="877952" y="4733"/>
                </a:lnTo>
                <a:lnTo>
                  <a:pt x="830599" y="10567"/>
                </a:lnTo>
                <a:lnTo>
                  <a:pt x="783974" y="18637"/>
                </a:lnTo>
                <a:lnTo>
                  <a:pt x="738135" y="28888"/>
                </a:lnTo>
                <a:lnTo>
                  <a:pt x="693136" y="41264"/>
                </a:lnTo>
                <a:lnTo>
                  <a:pt x="649034" y="55708"/>
                </a:lnTo>
                <a:lnTo>
                  <a:pt x="605885" y="72167"/>
                </a:lnTo>
                <a:lnTo>
                  <a:pt x="563743" y="90582"/>
                </a:lnTo>
                <a:lnTo>
                  <a:pt x="522666" y="110900"/>
                </a:lnTo>
                <a:lnTo>
                  <a:pt x="482709" y="133063"/>
                </a:lnTo>
                <a:lnTo>
                  <a:pt x="443927" y="157016"/>
                </a:lnTo>
                <a:lnTo>
                  <a:pt x="406377" y="182703"/>
                </a:lnTo>
                <a:lnTo>
                  <a:pt x="370115" y="210068"/>
                </a:lnTo>
                <a:lnTo>
                  <a:pt x="335195" y="239056"/>
                </a:lnTo>
                <a:lnTo>
                  <a:pt x="301675" y="269610"/>
                </a:lnTo>
                <a:lnTo>
                  <a:pt x="269610" y="301675"/>
                </a:lnTo>
                <a:lnTo>
                  <a:pt x="239056" y="335195"/>
                </a:lnTo>
                <a:lnTo>
                  <a:pt x="210068" y="370115"/>
                </a:lnTo>
                <a:lnTo>
                  <a:pt x="182703" y="406377"/>
                </a:lnTo>
                <a:lnTo>
                  <a:pt x="157016" y="443927"/>
                </a:lnTo>
                <a:lnTo>
                  <a:pt x="133063" y="482709"/>
                </a:lnTo>
                <a:lnTo>
                  <a:pt x="110900" y="522666"/>
                </a:lnTo>
                <a:lnTo>
                  <a:pt x="90582" y="563743"/>
                </a:lnTo>
                <a:lnTo>
                  <a:pt x="72167" y="605885"/>
                </a:lnTo>
                <a:lnTo>
                  <a:pt x="55708" y="649034"/>
                </a:lnTo>
                <a:lnTo>
                  <a:pt x="41264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8"/>
                </a:lnTo>
                <a:lnTo>
                  <a:pt x="28888" y="1211107"/>
                </a:lnTo>
                <a:lnTo>
                  <a:pt x="41264" y="1256105"/>
                </a:lnTo>
                <a:lnTo>
                  <a:pt x="55708" y="1300207"/>
                </a:lnTo>
                <a:lnTo>
                  <a:pt x="72167" y="1343356"/>
                </a:lnTo>
                <a:lnTo>
                  <a:pt x="90582" y="1385497"/>
                </a:lnTo>
                <a:lnTo>
                  <a:pt x="110900" y="1426574"/>
                </a:lnTo>
                <a:lnTo>
                  <a:pt x="133063" y="1466532"/>
                </a:lnTo>
                <a:lnTo>
                  <a:pt x="157016" y="1505313"/>
                </a:lnTo>
                <a:lnTo>
                  <a:pt x="182703" y="1542863"/>
                </a:lnTo>
                <a:lnTo>
                  <a:pt x="210068" y="1579126"/>
                </a:lnTo>
                <a:lnTo>
                  <a:pt x="239056" y="1614045"/>
                </a:lnTo>
                <a:lnTo>
                  <a:pt x="269610" y="1647566"/>
                </a:lnTo>
                <a:lnTo>
                  <a:pt x="301675" y="1679631"/>
                </a:lnTo>
                <a:lnTo>
                  <a:pt x="335195" y="1710186"/>
                </a:lnTo>
                <a:lnTo>
                  <a:pt x="370115" y="1739174"/>
                </a:lnTo>
                <a:lnTo>
                  <a:pt x="406377" y="1766540"/>
                </a:lnTo>
                <a:lnTo>
                  <a:pt x="443927" y="1792227"/>
                </a:lnTo>
                <a:lnTo>
                  <a:pt x="482709" y="1816180"/>
                </a:lnTo>
                <a:lnTo>
                  <a:pt x="522666" y="1838344"/>
                </a:lnTo>
                <a:lnTo>
                  <a:pt x="563743" y="1858661"/>
                </a:lnTo>
                <a:lnTo>
                  <a:pt x="605885" y="1877077"/>
                </a:lnTo>
                <a:lnTo>
                  <a:pt x="649034" y="1893536"/>
                </a:lnTo>
                <a:lnTo>
                  <a:pt x="693136" y="1907981"/>
                </a:lnTo>
                <a:lnTo>
                  <a:pt x="738135" y="1920357"/>
                </a:lnTo>
                <a:lnTo>
                  <a:pt x="783974" y="1930608"/>
                </a:lnTo>
                <a:lnTo>
                  <a:pt x="830599" y="1938679"/>
                </a:lnTo>
                <a:lnTo>
                  <a:pt x="877952" y="1944512"/>
                </a:lnTo>
                <a:lnTo>
                  <a:pt x="925979" y="1948054"/>
                </a:lnTo>
                <a:lnTo>
                  <a:pt x="974623" y="1949246"/>
                </a:lnTo>
                <a:lnTo>
                  <a:pt x="1023267" y="1948054"/>
                </a:lnTo>
                <a:lnTo>
                  <a:pt x="1071294" y="1944512"/>
                </a:lnTo>
                <a:lnTo>
                  <a:pt x="1118647" y="1938679"/>
                </a:lnTo>
                <a:lnTo>
                  <a:pt x="1165272" y="1930608"/>
                </a:lnTo>
                <a:lnTo>
                  <a:pt x="1211111" y="1920357"/>
                </a:lnTo>
                <a:lnTo>
                  <a:pt x="1256110" y="1907981"/>
                </a:lnTo>
                <a:lnTo>
                  <a:pt x="1300212" y="1893536"/>
                </a:lnTo>
                <a:lnTo>
                  <a:pt x="1343361" y="1877077"/>
                </a:lnTo>
                <a:lnTo>
                  <a:pt x="1385503" y="1858661"/>
                </a:lnTo>
                <a:lnTo>
                  <a:pt x="1426580" y="1838344"/>
                </a:lnTo>
                <a:lnTo>
                  <a:pt x="1466537" y="1816180"/>
                </a:lnTo>
                <a:lnTo>
                  <a:pt x="1505319" y="1792227"/>
                </a:lnTo>
                <a:lnTo>
                  <a:pt x="1542869" y="1766540"/>
                </a:lnTo>
                <a:lnTo>
                  <a:pt x="1579131" y="1739174"/>
                </a:lnTo>
                <a:lnTo>
                  <a:pt x="1614050" y="1710186"/>
                </a:lnTo>
                <a:lnTo>
                  <a:pt x="1647570" y="1679631"/>
                </a:lnTo>
                <a:lnTo>
                  <a:pt x="1679636" y="1647566"/>
                </a:lnTo>
                <a:lnTo>
                  <a:pt x="1710190" y="1614045"/>
                </a:lnTo>
                <a:lnTo>
                  <a:pt x="1739178" y="1579126"/>
                </a:lnTo>
                <a:lnTo>
                  <a:pt x="1766543" y="1542863"/>
                </a:lnTo>
                <a:lnTo>
                  <a:pt x="1792230" y="1505313"/>
                </a:lnTo>
                <a:lnTo>
                  <a:pt x="1816183" y="1466532"/>
                </a:lnTo>
                <a:lnTo>
                  <a:pt x="1838346" y="1426574"/>
                </a:lnTo>
                <a:lnTo>
                  <a:pt x="1858664" y="1385497"/>
                </a:lnTo>
                <a:lnTo>
                  <a:pt x="1877079" y="1343356"/>
                </a:lnTo>
                <a:lnTo>
                  <a:pt x="1893537" y="1300207"/>
                </a:lnTo>
                <a:lnTo>
                  <a:pt x="1907982" y="1256105"/>
                </a:lnTo>
                <a:lnTo>
                  <a:pt x="1920358" y="1211107"/>
                </a:lnTo>
                <a:lnTo>
                  <a:pt x="1930609" y="1165268"/>
                </a:lnTo>
                <a:lnTo>
                  <a:pt x="1938679" y="1118644"/>
                </a:lnTo>
                <a:lnTo>
                  <a:pt x="1944513" y="1071292"/>
                </a:lnTo>
                <a:lnTo>
                  <a:pt x="1948054" y="1023266"/>
                </a:lnTo>
                <a:lnTo>
                  <a:pt x="1949246" y="974623"/>
                </a:lnTo>
                <a:lnTo>
                  <a:pt x="1948054" y="925979"/>
                </a:lnTo>
                <a:lnTo>
                  <a:pt x="1944513" y="877952"/>
                </a:lnTo>
                <a:lnTo>
                  <a:pt x="1938679" y="830599"/>
                </a:lnTo>
                <a:lnTo>
                  <a:pt x="1930609" y="783974"/>
                </a:lnTo>
                <a:lnTo>
                  <a:pt x="1920358" y="738135"/>
                </a:lnTo>
                <a:lnTo>
                  <a:pt x="1907982" y="693136"/>
                </a:lnTo>
                <a:lnTo>
                  <a:pt x="1893537" y="649034"/>
                </a:lnTo>
                <a:lnTo>
                  <a:pt x="1877079" y="605885"/>
                </a:lnTo>
                <a:lnTo>
                  <a:pt x="1858664" y="563743"/>
                </a:lnTo>
                <a:lnTo>
                  <a:pt x="1838346" y="522666"/>
                </a:lnTo>
                <a:lnTo>
                  <a:pt x="1816183" y="482709"/>
                </a:lnTo>
                <a:lnTo>
                  <a:pt x="1792230" y="443927"/>
                </a:lnTo>
                <a:lnTo>
                  <a:pt x="1766543" y="406377"/>
                </a:lnTo>
                <a:lnTo>
                  <a:pt x="1739178" y="370115"/>
                </a:lnTo>
                <a:lnTo>
                  <a:pt x="1710190" y="335195"/>
                </a:lnTo>
                <a:lnTo>
                  <a:pt x="1679636" y="301675"/>
                </a:lnTo>
                <a:lnTo>
                  <a:pt x="1647570" y="269610"/>
                </a:lnTo>
                <a:lnTo>
                  <a:pt x="1614050" y="239056"/>
                </a:lnTo>
                <a:lnTo>
                  <a:pt x="1579131" y="210068"/>
                </a:lnTo>
                <a:lnTo>
                  <a:pt x="1542869" y="182703"/>
                </a:lnTo>
                <a:lnTo>
                  <a:pt x="1505319" y="157016"/>
                </a:lnTo>
                <a:lnTo>
                  <a:pt x="1466537" y="133063"/>
                </a:lnTo>
                <a:lnTo>
                  <a:pt x="1426580" y="110900"/>
                </a:lnTo>
                <a:lnTo>
                  <a:pt x="1385503" y="90582"/>
                </a:lnTo>
                <a:lnTo>
                  <a:pt x="1343361" y="72167"/>
                </a:lnTo>
                <a:lnTo>
                  <a:pt x="1300212" y="55708"/>
                </a:lnTo>
                <a:lnTo>
                  <a:pt x="1256110" y="41264"/>
                </a:lnTo>
                <a:lnTo>
                  <a:pt x="1211111" y="28888"/>
                </a:lnTo>
                <a:lnTo>
                  <a:pt x="1165272" y="18637"/>
                </a:lnTo>
                <a:lnTo>
                  <a:pt x="1118647" y="10567"/>
                </a:lnTo>
                <a:lnTo>
                  <a:pt x="1071294" y="4733"/>
                </a:lnTo>
                <a:lnTo>
                  <a:pt x="1023267" y="1192"/>
                </a:lnTo>
                <a:lnTo>
                  <a:pt x="9746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C2C5531F-888B-4274-A3C3-80D8D2E18C61}"/>
              </a:ext>
            </a:extLst>
          </p:cNvPr>
          <p:cNvSpPr/>
          <p:nvPr/>
        </p:nvSpPr>
        <p:spPr>
          <a:xfrm>
            <a:off x="1186472" y="5458566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>
            <a:extLst>
              <a:ext uri="{FF2B5EF4-FFF2-40B4-BE49-F238E27FC236}">
                <a16:creationId xmlns:a16="http://schemas.microsoft.com/office/drawing/2014/main" id="{440D1912-8A4F-4DE0-BBE3-BDA1F62682B9}"/>
              </a:ext>
            </a:extLst>
          </p:cNvPr>
          <p:cNvSpPr/>
          <p:nvPr/>
        </p:nvSpPr>
        <p:spPr>
          <a:xfrm>
            <a:off x="1186472" y="431908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0408DD9-9CEB-4484-B817-0942DAA830F2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4467373"/>
            <a:ext cx="214886" cy="526378"/>
            <a:chOff x="9257554" y="-500162"/>
            <a:chExt cx="1512220" cy="3704277"/>
          </a:xfrm>
        </p:grpSpPr>
        <p:sp>
          <p:nvSpPr>
            <p:cNvPr id="85" name="Rectangle: Top Corners Rounded 84">
              <a:extLst>
                <a:ext uri="{FF2B5EF4-FFF2-40B4-BE49-F238E27FC236}">
                  <a16:creationId xmlns:a16="http://schemas.microsoft.com/office/drawing/2014/main" id="{835CC7D1-E667-4D6D-A9E6-402259442195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FC42963A-8D5F-41B3-B7FC-522A5D008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AADCD580-5B95-4D1D-9F35-797369BC8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586465B-3333-4922-B234-FCFD6EB4A906}"/>
              </a:ext>
            </a:extLst>
          </p:cNvPr>
          <p:cNvGrpSpPr/>
          <p:nvPr/>
        </p:nvGrpSpPr>
        <p:grpSpPr>
          <a:xfrm>
            <a:off x="1389673" y="5567844"/>
            <a:ext cx="416559" cy="604405"/>
            <a:chOff x="9611652" y="3351258"/>
            <a:chExt cx="752589" cy="1091968"/>
          </a:xfrm>
        </p:grpSpPr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386F7A24-A970-4364-87ED-B3E5BB24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90" name="Graphic 89">
              <a:extLst>
                <a:ext uri="{FF2B5EF4-FFF2-40B4-BE49-F238E27FC236}">
                  <a16:creationId xmlns:a16="http://schemas.microsoft.com/office/drawing/2014/main" id="{4AF9176F-6F12-406C-9A29-9619C306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641F400-B74E-4CC1-A07C-7E07439C9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92" name="Rectangle: Top Corners Rounded 91">
                <a:extLst>
                  <a:ext uri="{FF2B5EF4-FFF2-40B4-BE49-F238E27FC236}">
                    <a16:creationId xmlns:a16="http://schemas.microsoft.com/office/drawing/2014/main" id="{13B8A014-0768-4A9B-BEA6-B55A9A390332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93" name="Graphic 92">
                <a:extLst>
                  <a:ext uri="{FF2B5EF4-FFF2-40B4-BE49-F238E27FC236}">
                    <a16:creationId xmlns:a16="http://schemas.microsoft.com/office/drawing/2014/main" id="{6367B70A-B173-4EA4-9D4A-EF6648ED73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94" name="Graphic 93">
                <a:extLst>
                  <a:ext uri="{FF2B5EF4-FFF2-40B4-BE49-F238E27FC236}">
                    <a16:creationId xmlns:a16="http://schemas.microsoft.com/office/drawing/2014/main" id="{B1139ED4-F74E-4295-A4DE-F4D5BDB76E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pic>
        <p:nvPicPr>
          <p:cNvPr id="96" name="Graphic 95">
            <a:extLst>
              <a:ext uri="{FF2B5EF4-FFF2-40B4-BE49-F238E27FC236}">
                <a16:creationId xmlns:a16="http://schemas.microsoft.com/office/drawing/2014/main" id="{8CD18070-F69A-41E9-918E-89760C6421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0695" y="2400968"/>
            <a:ext cx="1254641" cy="1254641"/>
          </a:xfrm>
          <a:prstGeom prst="rect">
            <a:avLst/>
          </a:prstGeom>
        </p:spPr>
      </p:pic>
      <p:sp>
        <p:nvSpPr>
          <p:cNvPr id="26" name="object 12">
            <a:extLst>
              <a:ext uri="{FF2B5EF4-FFF2-40B4-BE49-F238E27FC236}">
                <a16:creationId xmlns:a16="http://schemas.microsoft.com/office/drawing/2014/main" id="{563ED3AA-0275-4B90-A9E2-40FCC7DC0DF4}"/>
              </a:ext>
            </a:extLst>
          </p:cNvPr>
          <p:cNvSpPr txBox="1"/>
          <p:nvPr/>
        </p:nvSpPr>
        <p:spPr>
          <a:xfrm>
            <a:off x="3541115" y="1451400"/>
            <a:ext cx="7363459" cy="3113673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1600" b="1" dirty="0">
                <a:cs typeface="Arial"/>
              </a:rPr>
              <a:t>Here are some ways you can get Medicare coverage:</a:t>
            </a: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You get an Original Medicare Plan through the Centers for Medicare &amp; Medicaid Services (CMS).</a:t>
            </a:r>
          </a:p>
          <a:p>
            <a:pPr marL="755650" lvl="1" indent="-285750">
              <a:spcBef>
                <a:spcPts val="980"/>
              </a:spcBef>
              <a:buFont typeface="Arial" panose="020B0604020202020204" pitchFamily="34" charset="0"/>
              <a:buChar char="‒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You can supplement Original Medicare by enrolling in a </a:t>
            </a:r>
            <a:r>
              <a:rPr lang="en-US" sz="1600" spc="-5" dirty="0" err="1">
                <a:cs typeface="Arial"/>
              </a:rPr>
              <a:t>MediGap</a:t>
            </a:r>
            <a:r>
              <a:rPr lang="en-US" sz="1600" spc="-5" dirty="0">
                <a:cs typeface="Arial"/>
              </a:rPr>
              <a:t> Plan. Premiums for these plans are not covered. </a:t>
            </a:r>
            <a:br>
              <a:rPr lang="en-US" sz="1600" spc="-5" dirty="0">
                <a:cs typeface="Arial"/>
              </a:rPr>
            </a:br>
            <a:r>
              <a:rPr lang="en-US" sz="1600" spc="-5" dirty="0">
                <a:cs typeface="Arial"/>
              </a:rPr>
              <a:t>(Note: Kaiser Permanente does not offer </a:t>
            </a:r>
            <a:r>
              <a:rPr lang="en-US" sz="1600" spc="-5" dirty="0" err="1">
                <a:cs typeface="Arial"/>
              </a:rPr>
              <a:t>MediGap</a:t>
            </a:r>
            <a:r>
              <a:rPr lang="en-US" sz="1600" spc="-5" dirty="0">
                <a:cs typeface="Arial"/>
              </a:rPr>
              <a:t> plans.)</a:t>
            </a: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You can sign up for a Medicare Advantage Plan, known as Medicare Part C, through private insurance companies.</a:t>
            </a:r>
          </a:p>
          <a:p>
            <a:pPr marL="139700" indent="-127000">
              <a:lnSpc>
                <a:spcPct val="100000"/>
              </a:lnSpc>
              <a:spcBef>
                <a:spcPts val="98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cs typeface="Arial"/>
              </a:rPr>
              <a:t>In some parts of the country, you can sign up for Medicare Cost Plans, which are also offered through private insurance companies.</a:t>
            </a:r>
          </a:p>
        </p:txBody>
      </p:sp>
    </p:spTree>
    <p:extLst>
      <p:ext uri="{BB962C8B-B14F-4D97-AF65-F5344CB8AC3E}">
        <p14:creationId xmlns:p14="http://schemas.microsoft.com/office/powerpoint/2010/main" val="15045374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5">
            <a:extLst>
              <a:ext uri="{FF2B5EF4-FFF2-40B4-BE49-F238E27FC236}">
                <a16:creationId xmlns:a16="http://schemas.microsoft.com/office/drawing/2014/main" id="{27E467E6-FF6D-42B0-8E20-8A4271109CD7}"/>
              </a:ext>
            </a:extLst>
          </p:cNvPr>
          <p:cNvSpPr/>
          <p:nvPr/>
        </p:nvSpPr>
        <p:spPr>
          <a:xfrm>
            <a:off x="109728" y="0"/>
            <a:ext cx="2976880" cy="6858000"/>
          </a:xfrm>
          <a:custGeom>
            <a:avLst/>
            <a:gdLst/>
            <a:ahLst/>
            <a:cxnLst/>
            <a:rect l="l" t="t" r="r" b="b"/>
            <a:pathLst>
              <a:path w="2976880" h="6858000">
                <a:moveTo>
                  <a:pt x="0" y="6858000"/>
                </a:moveTo>
                <a:lnTo>
                  <a:pt x="2976372" y="6858000"/>
                </a:lnTo>
                <a:lnTo>
                  <a:pt x="297637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EA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350B85-6834-4C7E-95EA-594E53767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MEDICARE FOR GROUP MEMBERS</a:t>
            </a: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5DA2FA83-0FFD-4125-96D6-FAA2823D71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41115" y="816247"/>
            <a:ext cx="6669685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Part </a:t>
            </a:r>
            <a:r>
              <a:rPr lang="en-US" sz="2600" dirty="0"/>
              <a:t>C</a:t>
            </a:r>
            <a:r>
              <a:rPr sz="2600" dirty="0"/>
              <a:t>: </a:t>
            </a:r>
            <a:r>
              <a:rPr lang="en-US" sz="2600" spc="-5" dirty="0"/>
              <a:t>Medicare Advantage</a:t>
            </a:r>
            <a:endParaRPr sz="2600" dirty="0"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E9D12222-6AAC-47E9-8A9A-CD636419223C}"/>
              </a:ext>
            </a:extLst>
          </p:cNvPr>
          <p:cNvSpPr/>
          <p:nvPr/>
        </p:nvSpPr>
        <p:spPr>
          <a:xfrm>
            <a:off x="1186472" y="914401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5" name="Graphic 94">
            <a:extLst>
              <a:ext uri="{FF2B5EF4-FFF2-40B4-BE49-F238E27FC236}">
                <a16:creationId xmlns:a16="http://schemas.microsoft.com/office/drawing/2014/main" id="{C6267E3D-F0D5-490E-B712-BE3ABCC8E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4431" y="1046329"/>
            <a:ext cx="607043" cy="498643"/>
          </a:xfrm>
          <a:prstGeom prst="rect">
            <a:avLst/>
          </a:prstGeom>
        </p:spPr>
      </p:pic>
      <p:sp>
        <p:nvSpPr>
          <p:cNvPr id="39" name="object 14">
            <a:extLst>
              <a:ext uri="{FF2B5EF4-FFF2-40B4-BE49-F238E27FC236}">
                <a16:creationId xmlns:a16="http://schemas.microsoft.com/office/drawing/2014/main" id="{3FC1904F-7C14-4D0C-B720-2D2C7936CF3D}"/>
              </a:ext>
            </a:extLst>
          </p:cNvPr>
          <p:cNvSpPr/>
          <p:nvPr/>
        </p:nvSpPr>
        <p:spPr>
          <a:xfrm>
            <a:off x="1186472" y="2066427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A6725D49-1777-4723-8032-0D1AE9D4A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34168" y="2214123"/>
            <a:ext cx="527569" cy="527569"/>
          </a:xfrm>
          <a:prstGeom prst="rect">
            <a:avLst/>
          </a:prstGeom>
        </p:spPr>
      </p:pic>
      <p:sp>
        <p:nvSpPr>
          <p:cNvPr id="27" name="object 9">
            <a:extLst>
              <a:ext uri="{FF2B5EF4-FFF2-40B4-BE49-F238E27FC236}">
                <a16:creationId xmlns:a16="http://schemas.microsoft.com/office/drawing/2014/main" id="{F808B4C5-6216-4C1B-A9B1-F69A6E9E614C}"/>
              </a:ext>
            </a:extLst>
          </p:cNvPr>
          <p:cNvSpPr/>
          <p:nvPr/>
        </p:nvSpPr>
        <p:spPr>
          <a:xfrm>
            <a:off x="623303" y="4370476"/>
            <a:ext cx="1949450" cy="1949450"/>
          </a:xfrm>
          <a:custGeom>
            <a:avLst/>
            <a:gdLst/>
            <a:ahLst/>
            <a:cxnLst/>
            <a:rect l="l" t="t" r="r" b="b"/>
            <a:pathLst>
              <a:path w="1949450" h="1949450">
                <a:moveTo>
                  <a:pt x="974610" y="0"/>
                </a:moveTo>
                <a:lnTo>
                  <a:pt x="925967" y="1192"/>
                </a:lnTo>
                <a:lnTo>
                  <a:pt x="877942" y="4733"/>
                </a:lnTo>
                <a:lnTo>
                  <a:pt x="830589" y="10567"/>
                </a:lnTo>
                <a:lnTo>
                  <a:pt x="783966" y="18637"/>
                </a:lnTo>
                <a:lnTo>
                  <a:pt x="738127" y="28888"/>
                </a:lnTo>
                <a:lnTo>
                  <a:pt x="693129" y="41264"/>
                </a:lnTo>
                <a:lnTo>
                  <a:pt x="649028" y="55708"/>
                </a:lnTo>
                <a:lnTo>
                  <a:pt x="605879" y="72167"/>
                </a:lnTo>
                <a:lnTo>
                  <a:pt x="563738" y="90582"/>
                </a:lnTo>
                <a:lnTo>
                  <a:pt x="522662" y="110900"/>
                </a:lnTo>
                <a:lnTo>
                  <a:pt x="482705" y="133063"/>
                </a:lnTo>
                <a:lnTo>
                  <a:pt x="443924" y="157016"/>
                </a:lnTo>
                <a:lnTo>
                  <a:pt x="406374" y="182703"/>
                </a:lnTo>
                <a:lnTo>
                  <a:pt x="370112" y="210068"/>
                </a:lnTo>
                <a:lnTo>
                  <a:pt x="335193" y="239056"/>
                </a:lnTo>
                <a:lnTo>
                  <a:pt x="301674" y="269610"/>
                </a:lnTo>
                <a:lnTo>
                  <a:pt x="269609" y="301675"/>
                </a:lnTo>
                <a:lnTo>
                  <a:pt x="239055" y="335195"/>
                </a:lnTo>
                <a:lnTo>
                  <a:pt x="210067" y="370115"/>
                </a:lnTo>
                <a:lnTo>
                  <a:pt x="182702" y="406377"/>
                </a:lnTo>
                <a:lnTo>
                  <a:pt x="157015" y="443927"/>
                </a:lnTo>
                <a:lnTo>
                  <a:pt x="133062" y="482709"/>
                </a:lnTo>
                <a:lnTo>
                  <a:pt x="110899" y="522666"/>
                </a:lnTo>
                <a:lnTo>
                  <a:pt x="90582" y="563743"/>
                </a:lnTo>
                <a:lnTo>
                  <a:pt x="72166" y="605885"/>
                </a:lnTo>
                <a:lnTo>
                  <a:pt x="55708" y="649034"/>
                </a:lnTo>
                <a:lnTo>
                  <a:pt x="41263" y="693136"/>
                </a:lnTo>
                <a:lnTo>
                  <a:pt x="28888" y="738135"/>
                </a:lnTo>
                <a:lnTo>
                  <a:pt x="18637" y="783974"/>
                </a:lnTo>
                <a:lnTo>
                  <a:pt x="10567" y="830599"/>
                </a:lnTo>
                <a:lnTo>
                  <a:pt x="4733" y="877952"/>
                </a:lnTo>
                <a:lnTo>
                  <a:pt x="1192" y="925979"/>
                </a:lnTo>
                <a:lnTo>
                  <a:pt x="0" y="974623"/>
                </a:lnTo>
                <a:lnTo>
                  <a:pt x="1192" y="1023266"/>
                </a:lnTo>
                <a:lnTo>
                  <a:pt x="4733" y="1071292"/>
                </a:lnTo>
                <a:lnTo>
                  <a:pt x="10567" y="1118644"/>
                </a:lnTo>
                <a:lnTo>
                  <a:pt x="18637" y="1165267"/>
                </a:lnTo>
                <a:lnTo>
                  <a:pt x="28888" y="1211106"/>
                </a:lnTo>
                <a:lnTo>
                  <a:pt x="41263" y="1256104"/>
                </a:lnTo>
                <a:lnTo>
                  <a:pt x="55708" y="1300205"/>
                </a:lnTo>
                <a:lnTo>
                  <a:pt x="72166" y="1343354"/>
                </a:lnTo>
                <a:lnTo>
                  <a:pt x="90582" y="1385495"/>
                </a:lnTo>
                <a:lnTo>
                  <a:pt x="110899" y="1426571"/>
                </a:lnTo>
                <a:lnTo>
                  <a:pt x="133062" y="1466528"/>
                </a:lnTo>
                <a:lnTo>
                  <a:pt x="157015" y="1505309"/>
                </a:lnTo>
                <a:lnTo>
                  <a:pt x="182702" y="1542859"/>
                </a:lnTo>
                <a:lnTo>
                  <a:pt x="210067" y="1579121"/>
                </a:lnTo>
                <a:lnTo>
                  <a:pt x="239055" y="1614040"/>
                </a:lnTo>
                <a:lnTo>
                  <a:pt x="269609" y="1647559"/>
                </a:lnTo>
                <a:lnTo>
                  <a:pt x="301674" y="1679624"/>
                </a:lnTo>
                <a:lnTo>
                  <a:pt x="335193" y="1710179"/>
                </a:lnTo>
                <a:lnTo>
                  <a:pt x="370112" y="1739166"/>
                </a:lnTo>
                <a:lnTo>
                  <a:pt x="406374" y="1766531"/>
                </a:lnTo>
                <a:lnTo>
                  <a:pt x="443924" y="1792218"/>
                </a:lnTo>
                <a:lnTo>
                  <a:pt x="482705" y="1816171"/>
                </a:lnTo>
                <a:lnTo>
                  <a:pt x="522662" y="1838334"/>
                </a:lnTo>
                <a:lnTo>
                  <a:pt x="563738" y="1858651"/>
                </a:lnTo>
                <a:lnTo>
                  <a:pt x="605879" y="1877067"/>
                </a:lnTo>
                <a:lnTo>
                  <a:pt x="649028" y="1893525"/>
                </a:lnTo>
                <a:lnTo>
                  <a:pt x="693129" y="1907970"/>
                </a:lnTo>
                <a:lnTo>
                  <a:pt x="738127" y="1920345"/>
                </a:lnTo>
                <a:lnTo>
                  <a:pt x="783966" y="1930596"/>
                </a:lnTo>
                <a:lnTo>
                  <a:pt x="830589" y="1938666"/>
                </a:lnTo>
                <a:lnTo>
                  <a:pt x="877942" y="1944500"/>
                </a:lnTo>
                <a:lnTo>
                  <a:pt x="925967" y="1948041"/>
                </a:lnTo>
                <a:lnTo>
                  <a:pt x="974610" y="1949234"/>
                </a:lnTo>
                <a:lnTo>
                  <a:pt x="1023253" y="1948041"/>
                </a:lnTo>
                <a:lnTo>
                  <a:pt x="1071279" y="1944500"/>
                </a:lnTo>
                <a:lnTo>
                  <a:pt x="1118631" y="1938666"/>
                </a:lnTo>
                <a:lnTo>
                  <a:pt x="1165255" y="1930596"/>
                </a:lnTo>
                <a:lnTo>
                  <a:pt x="1211093" y="1920345"/>
                </a:lnTo>
                <a:lnTo>
                  <a:pt x="1256091" y="1907970"/>
                </a:lnTo>
                <a:lnTo>
                  <a:pt x="1300192" y="1893525"/>
                </a:lnTo>
                <a:lnTo>
                  <a:pt x="1343341" y="1877067"/>
                </a:lnTo>
                <a:lnTo>
                  <a:pt x="1385482" y="1858651"/>
                </a:lnTo>
                <a:lnTo>
                  <a:pt x="1426559" y="1838334"/>
                </a:lnTo>
                <a:lnTo>
                  <a:pt x="1466516" y="1816171"/>
                </a:lnTo>
                <a:lnTo>
                  <a:pt x="1505297" y="1792218"/>
                </a:lnTo>
                <a:lnTo>
                  <a:pt x="1542846" y="1766531"/>
                </a:lnTo>
                <a:lnTo>
                  <a:pt x="1579108" y="1739166"/>
                </a:lnTo>
                <a:lnTo>
                  <a:pt x="1614027" y="1710179"/>
                </a:lnTo>
                <a:lnTo>
                  <a:pt x="1647547" y="1679624"/>
                </a:lnTo>
                <a:lnTo>
                  <a:pt x="1679612" y="1647559"/>
                </a:lnTo>
                <a:lnTo>
                  <a:pt x="1710166" y="1614040"/>
                </a:lnTo>
                <a:lnTo>
                  <a:pt x="1739153" y="1579121"/>
                </a:lnTo>
                <a:lnTo>
                  <a:pt x="1766519" y="1542859"/>
                </a:lnTo>
                <a:lnTo>
                  <a:pt x="1792205" y="1505309"/>
                </a:lnTo>
                <a:lnTo>
                  <a:pt x="1816158" y="1466528"/>
                </a:lnTo>
                <a:lnTo>
                  <a:pt x="1838321" y="1426571"/>
                </a:lnTo>
                <a:lnTo>
                  <a:pt x="1858638" y="1385495"/>
                </a:lnTo>
                <a:lnTo>
                  <a:pt x="1877054" y="1343354"/>
                </a:lnTo>
                <a:lnTo>
                  <a:pt x="1893512" y="1300205"/>
                </a:lnTo>
                <a:lnTo>
                  <a:pt x="1907957" y="1256104"/>
                </a:lnTo>
                <a:lnTo>
                  <a:pt x="1920333" y="1211106"/>
                </a:lnTo>
                <a:lnTo>
                  <a:pt x="1930584" y="1165267"/>
                </a:lnTo>
                <a:lnTo>
                  <a:pt x="1938654" y="1118644"/>
                </a:lnTo>
                <a:lnTo>
                  <a:pt x="1944487" y="1071292"/>
                </a:lnTo>
                <a:lnTo>
                  <a:pt x="1948028" y="1023266"/>
                </a:lnTo>
                <a:lnTo>
                  <a:pt x="1949221" y="974623"/>
                </a:lnTo>
                <a:lnTo>
                  <a:pt x="1948028" y="925979"/>
                </a:lnTo>
                <a:lnTo>
                  <a:pt x="1944487" y="877952"/>
                </a:lnTo>
                <a:lnTo>
                  <a:pt x="1938654" y="830599"/>
                </a:lnTo>
                <a:lnTo>
                  <a:pt x="1930584" y="783974"/>
                </a:lnTo>
                <a:lnTo>
                  <a:pt x="1920333" y="738135"/>
                </a:lnTo>
                <a:lnTo>
                  <a:pt x="1907957" y="693136"/>
                </a:lnTo>
                <a:lnTo>
                  <a:pt x="1893512" y="649034"/>
                </a:lnTo>
                <a:lnTo>
                  <a:pt x="1877054" y="605885"/>
                </a:lnTo>
                <a:lnTo>
                  <a:pt x="1858638" y="563743"/>
                </a:lnTo>
                <a:lnTo>
                  <a:pt x="1838321" y="522666"/>
                </a:lnTo>
                <a:lnTo>
                  <a:pt x="1816158" y="482709"/>
                </a:lnTo>
                <a:lnTo>
                  <a:pt x="1792205" y="443927"/>
                </a:lnTo>
                <a:lnTo>
                  <a:pt x="1766519" y="406377"/>
                </a:lnTo>
                <a:lnTo>
                  <a:pt x="1739153" y="370115"/>
                </a:lnTo>
                <a:lnTo>
                  <a:pt x="1710166" y="335195"/>
                </a:lnTo>
                <a:lnTo>
                  <a:pt x="1679612" y="301675"/>
                </a:lnTo>
                <a:lnTo>
                  <a:pt x="1647547" y="269610"/>
                </a:lnTo>
                <a:lnTo>
                  <a:pt x="1614027" y="239056"/>
                </a:lnTo>
                <a:lnTo>
                  <a:pt x="1579108" y="210068"/>
                </a:lnTo>
                <a:lnTo>
                  <a:pt x="1542846" y="182703"/>
                </a:lnTo>
                <a:lnTo>
                  <a:pt x="1505297" y="157016"/>
                </a:lnTo>
                <a:lnTo>
                  <a:pt x="1466516" y="133063"/>
                </a:lnTo>
                <a:lnTo>
                  <a:pt x="1426559" y="110900"/>
                </a:lnTo>
                <a:lnTo>
                  <a:pt x="1385482" y="90582"/>
                </a:lnTo>
                <a:lnTo>
                  <a:pt x="1343341" y="72167"/>
                </a:lnTo>
                <a:lnTo>
                  <a:pt x="1300192" y="55708"/>
                </a:lnTo>
                <a:lnTo>
                  <a:pt x="1256091" y="41264"/>
                </a:lnTo>
                <a:lnTo>
                  <a:pt x="1211093" y="28888"/>
                </a:lnTo>
                <a:lnTo>
                  <a:pt x="1165255" y="18637"/>
                </a:lnTo>
                <a:lnTo>
                  <a:pt x="1118631" y="10567"/>
                </a:lnTo>
                <a:lnTo>
                  <a:pt x="1071279" y="4733"/>
                </a:lnTo>
                <a:lnTo>
                  <a:pt x="1023253" y="1192"/>
                </a:lnTo>
                <a:lnTo>
                  <a:pt x="974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8">
            <a:extLst>
              <a:ext uri="{FF2B5EF4-FFF2-40B4-BE49-F238E27FC236}">
                <a16:creationId xmlns:a16="http://schemas.microsoft.com/office/drawing/2014/main" id="{AF35C6D2-C9EC-48EC-BDB9-A3F297B63A84}"/>
              </a:ext>
            </a:extLst>
          </p:cNvPr>
          <p:cNvSpPr/>
          <p:nvPr/>
        </p:nvSpPr>
        <p:spPr>
          <a:xfrm>
            <a:off x="1186472" y="321845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411441" y="0"/>
                </a:moveTo>
                <a:lnTo>
                  <a:pt x="363459" y="2768"/>
                </a:lnTo>
                <a:lnTo>
                  <a:pt x="317103" y="10866"/>
                </a:lnTo>
                <a:lnTo>
                  <a:pt x="272681" y="23987"/>
                </a:lnTo>
                <a:lnTo>
                  <a:pt x="230502" y="41820"/>
                </a:lnTo>
                <a:lnTo>
                  <a:pt x="190874" y="64057"/>
                </a:lnTo>
                <a:lnTo>
                  <a:pt x="154107" y="90390"/>
                </a:lnTo>
                <a:lnTo>
                  <a:pt x="120510" y="120510"/>
                </a:lnTo>
                <a:lnTo>
                  <a:pt x="90390" y="154107"/>
                </a:lnTo>
                <a:lnTo>
                  <a:pt x="64057" y="190874"/>
                </a:lnTo>
                <a:lnTo>
                  <a:pt x="41820" y="230502"/>
                </a:lnTo>
                <a:lnTo>
                  <a:pt x="23987" y="272681"/>
                </a:lnTo>
                <a:lnTo>
                  <a:pt x="10866" y="317103"/>
                </a:lnTo>
                <a:lnTo>
                  <a:pt x="2768" y="363459"/>
                </a:lnTo>
                <a:lnTo>
                  <a:pt x="0" y="411441"/>
                </a:lnTo>
                <a:lnTo>
                  <a:pt x="2768" y="459423"/>
                </a:lnTo>
                <a:lnTo>
                  <a:pt x="10866" y="505780"/>
                </a:lnTo>
                <a:lnTo>
                  <a:pt x="23987" y="550202"/>
                </a:lnTo>
                <a:lnTo>
                  <a:pt x="41820" y="592381"/>
                </a:lnTo>
                <a:lnTo>
                  <a:pt x="64057" y="632008"/>
                </a:lnTo>
                <a:lnTo>
                  <a:pt x="90390" y="668775"/>
                </a:lnTo>
                <a:lnTo>
                  <a:pt x="120510" y="702373"/>
                </a:lnTo>
                <a:lnTo>
                  <a:pt x="154107" y="732493"/>
                </a:lnTo>
                <a:lnTo>
                  <a:pt x="190874" y="758826"/>
                </a:lnTo>
                <a:lnTo>
                  <a:pt x="230502" y="781063"/>
                </a:lnTo>
                <a:lnTo>
                  <a:pt x="272681" y="798896"/>
                </a:lnTo>
                <a:lnTo>
                  <a:pt x="317103" y="812017"/>
                </a:lnTo>
                <a:lnTo>
                  <a:pt x="363459" y="820115"/>
                </a:lnTo>
                <a:lnTo>
                  <a:pt x="411441" y="822883"/>
                </a:lnTo>
                <a:lnTo>
                  <a:pt x="459423" y="820115"/>
                </a:lnTo>
                <a:lnTo>
                  <a:pt x="505780" y="812017"/>
                </a:lnTo>
                <a:lnTo>
                  <a:pt x="550202" y="798896"/>
                </a:lnTo>
                <a:lnTo>
                  <a:pt x="592381" y="781063"/>
                </a:lnTo>
                <a:lnTo>
                  <a:pt x="632008" y="758826"/>
                </a:lnTo>
                <a:lnTo>
                  <a:pt x="668775" y="732493"/>
                </a:lnTo>
                <a:lnTo>
                  <a:pt x="702373" y="702373"/>
                </a:lnTo>
                <a:lnTo>
                  <a:pt x="732493" y="668775"/>
                </a:lnTo>
                <a:lnTo>
                  <a:pt x="758826" y="632008"/>
                </a:lnTo>
                <a:lnTo>
                  <a:pt x="781063" y="592381"/>
                </a:lnTo>
                <a:lnTo>
                  <a:pt x="798896" y="550202"/>
                </a:lnTo>
                <a:lnTo>
                  <a:pt x="812017" y="505780"/>
                </a:lnTo>
                <a:lnTo>
                  <a:pt x="820115" y="459423"/>
                </a:lnTo>
                <a:lnTo>
                  <a:pt x="822883" y="411441"/>
                </a:lnTo>
                <a:lnTo>
                  <a:pt x="820115" y="363459"/>
                </a:lnTo>
                <a:lnTo>
                  <a:pt x="812017" y="317103"/>
                </a:lnTo>
                <a:lnTo>
                  <a:pt x="798896" y="272681"/>
                </a:lnTo>
                <a:lnTo>
                  <a:pt x="781063" y="230502"/>
                </a:lnTo>
                <a:lnTo>
                  <a:pt x="758826" y="190874"/>
                </a:lnTo>
                <a:lnTo>
                  <a:pt x="732493" y="154107"/>
                </a:lnTo>
                <a:lnTo>
                  <a:pt x="702373" y="120510"/>
                </a:lnTo>
                <a:lnTo>
                  <a:pt x="668775" y="90390"/>
                </a:lnTo>
                <a:lnTo>
                  <a:pt x="632008" y="64057"/>
                </a:lnTo>
                <a:lnTo>
                  <a:pt x="592381" y="41820"/>
                </a:lnTo>
                <a:lnTo>
                  <a:pt x="550202" y="23987"/>
                </a:lnTo>
                <a:lnTo>
                  <a:pt x="505780" y="10866"/>
                </a:lnTo>
                <a:lnTo>
                  <a:pt x="459423" y="2768"/>
                </a:lnTo>
                <a:lnTo>
                  <a:pt x="411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FD3F52A-C0AE-4A07-84C0-91E1A2E13E27}"/>
              </a:ext>
            </a:extLst>
          </p:cNvPr>
          <p:cNvGrpSpPr>
            <a:grpSpLocks noChangeAspect="1"/>
          </p:cNvGrpSpPr>
          <p:nvPr/>
        </p:nvGrpSpPr>
        <p:grpSpPr>
          <a:xfrm>
            <a:off x="1490509" y="3366743"/>
            <a:ext cx="214886" cy="526378"/>
            <a:chOff x="9257554" y="-500162"/>
            <a:chExt cx="1512220" cy="3704277"/>
          </a:xfrm>
        </p:grpSpPr>
        <p:sp>
          <p:nvSpPr>
            <p:cNvPr id="72" name="Rectangle: Top Corners Rounded 71">
              <a:extLst>
                <a:ext uri="{FF2B5EF4-FFF2-40B4-BE49-F238E27FC236}">
                  <a16:creationId xmlns:a16="http://schemas.microsoft.com/office/drawing/2014/main" id="{5520FB36-B72E-4524-88F3-8EA11F37EE57}"/>
                </a:ext>
              </a:extLst>
            </p:cNvPr>
            <p:cNvSpPr/>
            <p:nvPr/>
          </p:nvSpPr>
          <p:spPr>
            <a:xfrm rot="10800000">
              <a:off x="9328297" y="1360968"/>
              <a:ext cx="1368055" cy="17508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</p:spPr>
          <p:txBody>
            <a:bodyPr wrap="none" rtlCol="0" anchor="ctr">
              <a:no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20" dirty="0">
                <a:cs typeface="Arial"/>
              </a:endParaRP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1CD68F6D-F575-4018-A221-EE695AF46A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>
              <a:off x="9257554" y="-500162"/>
              <a:ext cx="1512220" cy="1857757"/>
            </a:xfrm>
            <a:prstGeom prst="rect">
              <a:avLst/>
            </a:prstGeom>
          </p:spPr>
        </p:pic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90B24C49-4D2B-48E6-BF91-49A1103D0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b="48025"/>
            <a:stretch/>
          </p:blipFill>
          <p:spPr>
            <a:xfrm flipV="1">
              <a:off x="9257554" y="1346358"/>
              <a:ext cx="1512220" cy="1857757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C428C98-1CCB-4068-8695-AFAC90E241B4}"/>
              </a:ext>
            </a:extLst>
          </p:cNvPr>
          <p:cNvGrpSpPr/>
          <p:nvPr/>
        </p:nvGrpSpPr>
        <p:grpSpPr>
          <a:xfrm>
            <a:off x="1059473" y="4594225"/>
            <a:ext cx="983090" cy="1426411"/>
            <a:chOff x="9611652" y="3351258"/>
            <a:chExt cx="752589" cy="1091968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953354F6-1AEF-43F0-8CB6-7F96372D8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672262" y="3351258"/>
              <a:ext cx="691979" cy="568410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46B983FA-1B39-4D4F-94E6-D9737759B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611652" y="4057065"/>
              <a:ext cx="369572" cy="369572"/>
            </a:xfrm>
            <a:prstGeom prst="rect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11B8BA75-14CA-47A3-B2DE-1E2AEFD7CA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97218" y="4040890"/>
              <a:ext cx="164248" cy="402336"/>
              <a:chOff x="9257554" y="-500162"/>
              <a:chExt cx="1512220" cy="3704277"/>
            </a:xfrm>
          </p:grpSpPr>
          <p:sp>
            <p:nvSpPr>
              <p:cNvPr id="79" name="Rectangle: Top Corners Rounded 78">
                <a:extLst>
                  <a:ext uri="{FF2B5EF4-FFF2-40B4-BE49-F238E27FC236}">
                    <a16:creationId xmlns:a16="http://schemas.microsoft.com/office/drawing/2014/main" id="{D7D1C5E6-B57F-42C0-9EAF-895DAC707447}"/>
                  </a:ext>
                </a:extLst>
              </p:cNvPr>
              <p:cNvSpPr/>
              <p:nvPr/>
            </p:nvSpPr>
            <p:spPr>
              <a:xfrm rot="10800000">
                <a:off x="9328297" y="1360968"/>
                <a:ext cx="1368055" cy="175082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</p:spPr>
            <p:txBody>
              <a:bodyPr wrap="none" rtlCol="0" anchor="ctr">
                <a:noAutofit/>
              </a:bodyPr>
              <a:lstStyle/>
              <a:p>
                <a:pPr marL="12700" algn="l">
                  <a:lnSpc>
                    <a:spcPct val="100000"/>
                  </a:lnSpc>
                  <a:spcBef>
                    <a:spcPts val="100"/>
                  </a:spcBef>
                </a:pPr>
                <a:endParaRPr lang="en-US" sz="1600" b="1" spc="-20" dirty="0">
                  <a:cs typeface="Arial"/>
                </a:endParaRPr>
              </a:p>
            </p:txBody>
          </p:sp>
          <p:pic>
            <p:nvPicPr>
              <p:cNvPr id="80" name="Graphic 79">
                <a:extLst>
                  <a:ext uri="{FF2B5EF4-FFF2-40B4-BE49-F238E27FC236}">
                    <a16:creationId xmlns:a16="http://schemas.microsoft.com/office/drawing/2014/main" id="{02171E6C-DEB2-47FB-BAA1-20A1DB4AD4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>
                <a:off x="9257554" y="-500162"/>
                <a:ext cx="1512220" cy="1857757"/>
              </a:xfrm>
              <a:prstGeom prst="rect">
                <a:avLst/>
              </a:prstGeom>
            </p:spPr>
          </p:pic>
          <p:pic>
            <p:nvPicPr>
              <p:cNvPr id="81" name="Graphic 80">
                <a:extLst>
                  <a:ext uri="{FF2B5EF4-FFF2-40B4-BE49-F238E27FC236}">
                    <a16:creationId xmlns:a16="http://schemas.microsoft.com/office/drawing/2014/main" id="{50E788F4-8625-435D-85BF-21083A6349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rcRect b="48025"/>
              <a:stretch/>
            </p:blipFill>
            <p:spPr>
              <a:xfrm flipV="1">
                <a:off x="9257554" y="1346358"/>
                <a:ext cx="1512220" cy="1857757"/>
              </a:xfrm>
              <a:prstGeom prst="rect">
                <a:avLst/>
              </a:prstGeom>
            </p:spPr>
          </p:pic>
        </p:grpSp>
      </p:grpSp>
      <p:sp>
        <p:nvSpPr>
          <p:cNvPr id="83" name="object 37">
            <a:extLst>
              <a:ext uri="{FF2B5EF4-FFF2-40B4-BE49-F238E27FC236}">
                <a16:creationId xmlns:a16="http://schemas.microsoft.com/office/drawing/2014/main" id="{3FB19587-5437-4D58-B550-48DBBACAD818}"/>
              </a:ext>
            </a:extLst>
          </p:cNvPr>
          <p:cNvSpPr txBox="1"/>
          <p:nvPr/>
        </p:nvSpPr>
        <p:spPr>
          <a:xfrm>
            <a:off x="3541115" y="1451400"/>
            <a:ext cx="7617459" cy="3673313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does:</a:t>
            </a:r>
            <a:endParaRPr sz="1600" dirty="0">
              <a:latin typeface="Arial"/>
              <a:cs typeface="Arial"/>
            </a:endParaRPr>
          </a:p>
          <a:p>
            <a:pPr marL="139700" marR="681990" indent="-127000">
              <a:lnSpc>
                <a:spcPct val="104200"/>
              </a:lnSpc>
              <a:spcBef>
                <a:spcPts val="900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Combine</a:t>
            </a:r>
            <a:r>
              <a:rPr lang="en-US" sz="1600" spc="-5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benefits </a:t>
            </a:r>
            <a:r>
              <a:rPr sz="1600" dirty="0">
                <a:latin typeface="Arial"/>
                <a:cs typeface="Arial"/>
              </a:rPr>
              <a:t>from Parts A, B, </a:t>
            </a:r>
            <a:r>
              <a:rPr sz="1600" spc="-5" dirty="0">
                <a:latin typeface="Arial"/>
                <a:cs typeface="Arial"/>
              </a:rPr>
              <a:t>and </a:t>
            </a:r>
            <a:r>
              <a:rPr sz="1600" dirty="0">
                <a:latin typeface="Arial"/>
                <a:cs typeface="Arial"/>
              </a:rPr>
              <a:t>sometimes D </a:t>
            </a:r>
            <a:r>
              <a:rPr sz="1600" spc="-5" dirty="0">
                <a:latin typeface="Arial"/>
                <a:cs typeface="Arial"/>
              </a:rPr>
              <a:t>(prescription drug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coverage) </a:t>
            </a:r>
            <a:r>
              <a:rPr sz="1600" spc="-5" dirty="0">
                <a:latin typeface="Arial"/>
                <a:cs typeface="Arial"/>
              </a:rPr>
              <a:t>in </a:t>
            </a:r>
            <a:r>
              <a:rPr sz="1600" dirty="0">
                <a:latin typeface="Arial"/>
                <a:cs typeface="Arial"/>
              </a:rPr>
              <a:t>a single </a:t>
            </a:r>
            <a:r>
              <a:rPr sz="1600" spc="-5" dirty="0">
                <a:latin typeface="Arial"/>
                <a:cs typeface="Arial"/>
              </a:rPr>
              <a:t>plan and are an alternative </a:t>
            </a:r>
            <a:r>
              <a:rPr sz="1600" dirty="0">
                <a:latin typeface="Arial"/>
                <a:cs typeface="Arial"/>
              </a:rPr>
              <a:t>to Original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Medicare</a:t>
            </a:r>
            <a:r>
              <a:rPr lang="en-US" sz="1600" spc="-5" dirty="0">
                <a:latin typeface="Arial"/>
                <a:cs typeface="Arial"/>
              </a:rPr>
              <a:t>*</a:t>
            </a:r>
          </a:p>
          <a:p>
            <a:pPr marL="139700" marR="681990" indent="-127000">
              <a:lnSpc>
                <a:spcPct val="104200"/>
              </a:lnSpc>
              <a:spcBef>
                <a:spcPts val="900"/>
              </a:spcBef>
              <a:buChar char="•"/>
              <a:tabLst>
                <a:tab pos="140335" algn="l"/>
              </a:tabLst>
            </a:pPr>
            <a:r>
              <a:rPr lang="en-US" sz="1600" spc="-5" dirty="0">
                <a:latin typeface="Arial"/>
                <a:cs typeface="Arial"/>
              </a:rPr>
              <a:t>Services under a network of providers that you must use for care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dirty="0">
                <a:latin typeface="Arial"/>
                <a:cs typeface="Arial"/>
              </a:rPr>
              <a:t>What it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costs:</a:t>
            </a:r>
            <a:endParaRPr sz="1600" dirty="0">
              <a:latin typeface="Arial"/>
              <a:cs typeface="Arial"/>
            </a:endParaRPr>
          </a:p>
          <a:p>
            <a:pPr marL="139700" indent="-127000">
              <a:lnSpc>
                <a:spcPct val="100000"/>
              </a:lnSpc>
              <a:spcBef>
                <a:spcPts val="975"/>
              </a:spcBef>
              <a:buChar char="•"/>
              <a:tabLst>
                <a:tab pos="140335" algn="l"/>
              </a:tabLst>
            </a:pPr>
            <a:r>
              <a:rPr sz="1600" spc="-5" dirty="0">
                <a:latin typeface="Arial"/>
                <a:cs typeface="Arial"/>
              </a:rPr>
              <a:t>Medicare pays an amount </a:t>
            </a:r>
            <a:r>
              <a:rPr sz="1600" dirty="0">
                <a:latin typeface="Arial"/>
                <a:cs typeface="Arial"/>
              </a:rPr>
              <a:t>for your coverage </a:t>
            </a:r>
            <a:r>
              <a:rPr sz="1600" spc="-5" dirty="0">
                <a:latin typeface="Arial"/>
                <a:cs typeface="Arial"/>
              </a:rPr>
              <a:t>each month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5" dirty="0">
                <a:latin typeface="Arial"/>
                <a:cs typeface="Arial"/>
              </a:rPr>
              <a:t>private health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plans.</a:t>
            </a:r>
            <a:endParaRPr sz="1600" dirty="0">
              <a:latin typeface="Arial"/>
              <a:cs typeface="Arial"/>
            </a:endParaRPr>
          </a:p>
          <a:p>
            <a:pPr marL="139700" marR="5080" indent="-127000">
              <a:lnSpc>
                <a:spcPct val="104200"/>
              </a:lnSpc>
              <a:spcBef>
                <a:spcPts val="894"/>
              </a:spcBef>
              <a:buChar char="•"/>
              <a:tabLst>
                <a:tab pos="140335" algn="l"/>
              </a:tabLst>
            </a:pPr>
            <a:r>
              <a:rPr sz="1600" dirty="0">
                <a:latin typeface="Arial"/>
                <a:cs typeface="Arial"/>
              </a:rPr>
              <a:t>Some </a:t>
            </a:r>
            <a:r>
              <a:rPr sz="1600" spc="-5" dirty="0">
                <a:latin typeface="Arial"/>
                <a:cs typeface="Arial"/>
              </a:rPr>
              <a:t>plans have additional monthly premiums; in many plans, </a:t>
            </a:r>
            <a:r>
              <a:rPr sz="1600" dirty="0">
                <a:latin typeface="Arial"/>
                <a:cs typeface="Arial"/>
              </a:rPr>
              <a:t>you </a:t>
            </a:r>
            <a:r>
              <a:rPr sz="1600" spc="-5" dirty="0">
                <a:latin typeface="Arial"/>
                <a:cs typeface="Arial"/>
              </a:rPr>
              <a:t>pay </a:t>
            </a:r>
            <a:r>
              <a:rPr sz="1600" dirty="0">
                <a:latin typeface="Arial"/>
                <a:cs typeface="Arial"/>
              </a:rPr>
              <a:t>a copay for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covered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services.</a:t>
            </a:r>
          </a:p>
          <a:p>
            <a:pPr marL="139700" marR="15240" indent="-127000">
              <a:lnSpc>
                <a:spcPct val="104200"/>
              </a:lnSpc>
              <a:spcBef>
                <a:spcPts val="894"/>
              </a:spcBef>
              <a:buChar char="•"/>
              <a:tabLst>
                <a:tab pos="140335" algn="l"/>
              </a:tabLst>
            </a:pPr>
            <a:r>
              <a:rPr sz="1600" dirty="0">
                <a:latin typeface="Arial"/>
                <a:cs typeface="Arial"/>
              </a:rPr>
              <a:t>If you choose </a:t>
            </a:r>
            <a:r>
              <a:rPr sz="1600" spc="-5" dirty="0">
                <a:latin typeface="Arial"/>
                <a:cs typeface="Arial"/>
              </a:rPr>
              <a:t>an out-of-network </a:t>
            </a:r>
            <a:r>
              <a:rPr sz="1600" spc="-15" dirty="0">
                <a:latin typeface="Arial"/>
                <a:cs typeface="Arial"/>
              </a:rPr>
              <a:t>provider, </a:t>
            </a:r>
            <a:r>
              <a:rPr sz="1600" dirty="0">
                <a:latin typeface="Arial"/>
                <a:cs typeface="Arial"/>
              </a:rPr>
              <a:t>you’ll </a:t>
            </a:r>
            <a:r>
              <a:rPr sz="1600" spc="-5" dirty="0">
                <a:latin typeface="Arial"/>
                <a:cs typeface="Arial"/>
              </a:rPr>
              <a:t>be </a:t>
            </a:r>
            <a:r>
              <a:rPr sz="1600" dirty="0">
                <a:latin typeface="Arial"/>
                <a:cs typeface="Arial"/>
              </a:rPr>
              <a:t>financially </a:t>
            </a:r>
            <a:r>
              <a:rPr sz="1600" spc="-5" dirty="0">
                <a:latin typeface="Arial"/>
                <a:cs typeface="Arial"/>
              </a:rPr>
              <a:t>responsible, except in</a:t>
            </a:r>
            <a:r>
              <a:rPr lang="en-US"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 case </a:t>
            </a:r>
            <a:r>
              <a:rPr sz="1600" spc="-5" dirty="0">
                <a:latin typeface="Arial"/>
                <a:cs typeface="Arial"/>
              </a:rPr>
              <a:t>of an emergency or urgent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care.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D486AA-D824-4FE7-964C-46139D92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3C7C7-B0FF-451D-99FE-9EA893039DF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F8BA80F-70DE-42CE-9E1D-B82BA6538C87}"/>
              </a:ext>
            </a:extLst>
          </p:cNvPr>
          <p:cNvSpPr/>
          <p:nvPr/>
        </p:nvSpPr>
        <p:spPr>
          <a:xfrm>
            <a:off x="3471341" y="5725248"/>
            <a:ext cx="7646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*Except care for some clinical research and hospice care (Original Medicare covers hospice care even if you’re in a Medicare Advantage Plan)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75565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Kaiser Permanente 2020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003B71"/>
      </a:accent1>
      <a:accent2>
        <a:srgbClr val="0078B3"/>
      </a:accent2>
      <a:accent3>
        <a:srgbClr val="92CCF0"/>
      </a:accent3>
      <a:accent4>
        <a:srgbClr val="583985"/>
      </a:accent4>
      <a:accent5>
        <a:srgbClr val="D1480C"/>
      </a:accent5>
      <a:accent6>
        <a:srgbClr val="4A7628"/>
      </a:accent6>
      <a:hlink>
        <a:srgbClr val="0078B3"/>
      </a:hlink>
      <a:folHlink>
        <a:srgbClr val="92CC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</a:spPr>
      <a:bodyPr wrap="none" rtlCol="0" anchor="ctr">
        <a:noAutofit/>
      </a:bodyPr>
      <a:lstStyle>
        <a:defPPr marL="12700" algn="l">
          <a:lnSpc>
            <a:spcPct val="100000"/>
          </a:lnSpc>
          <a:spcBef>
            <a:spcPts val="100"/>
          </a:spcBef>
          <a:defRPr sz="1600" b="1" spc="-20" dirty="0">
            <a:cs typeface="Arial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5066</TotalTime>
  <Words>2770</Words>
  <Application>Microsoft Office PowerPoint</Application>
  <PresentationFormat>Widescreen</PresentationFormat>
  <Paragraphs>491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Welcome to Kaiser Permanente</vt:lpstr>
      <vt:lpstr>Understanding the basics  of Medicare</vt:lpstr>
      <vt:lpstr>What is Medicare?</vt:lpstr>
      <vt:lpstr>Who can join Medicare?</vt:lpstr>
      <vt:lpstr>PowerPoint Presentation</vt:lpstr>
      <vt:lpstr>Part B: Medical Insurance</vt:lpstr>
      <vt:lpstr>Part B: Medical Insurance</vt:lpstr>
      <vt:lpstr>Medicare Coverage Options</vt:lpstr>
      <vt:lpstr>Part C: Medicare Advantage</vt:lpstr>
      <vt:lpstr>Part C: Medicare Advantage</vt:lpstr>
      <vt:lpstr>Part D: Prescription Drug Coverage</vt:lpstr>
      <vt:lpstr>Part D: Prescription Drug Coverage</vt:lpstr>
      <vt:lpstr>Medicare’s Extra Help Program: Low-Income Subsidy </vt:lpstr>
      <vt:lpstr>Pre-Enrollment Considerations </vt:lpstr>
      <vt:lpstr>Part A &amp; B: Enrolling in Medicare When First Eligible</vt:lpstr>
      <vt:lpstr>Part A &amp; B: Late Enrollment Into Medicare</vt:lpstr>
      <vt:lpstr>2022 Medicare Star Ratings</vt:lpstr>
      <vt:lpstr>Kaiser Permanente Medicare health plan </vt:lpstr>
      <vt:lpstr>PowerPoint Presentation</vt:lpstr>
      <vt:lpstr>PowerPoint Presentation</vt:lpstr>
      <vt:lpstr>Experience Better Health with SilverSneakers® </vt:lpstr>
      <vt:lpstr>PowerPoint Presentation</vt:lpstr>
      <vt:lpstr>PowerPoint Presentation</vt:lpstr>
      <vt:lpstr>PowerPoint Presentation</vt:lpstr>
      <vt:lpstr>Contact Information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Garcés</dc:creator>
  <cp:lastModifiedBy>Joyce De La Rosa</cp:lastModifiedBy>
  <cp:revision>161</cp:revision>
  <dcterms:created xsi:type="dcterms:W3CDTF">2020-04-30T13:21:24Z</dcterms:created>
  <dcterms:modified xsi:type="dcterms:W3CDTF">2022-04-08T14:21:00Z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2020-04-29T00:00:00Z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2020-04-30T00:00:00Z</vt:filetime>
  </property>
</Properties>
</file>